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56" r:id="rId2"/>
    <p:sldId id="268" r:id="rId3"/>
    <p:sldId id="269" r:id="rId4"/>
    <p:sldId id="270" r:id="rId5"/>
    <p:sldId id="271" r:id="rId6"/>
    <p:sldId id="272" r:id="rId7"/>
    <p:sldId id="273" r:id="rId8"/>
    <p:sldId id="274" r:id="rId9"/>
    <p:sldId id="275" r:id="rId10"/>
    <p:sldId id="276" r:id="rId11"/>
    <p:sldId id="277" r:id="rId12"/>
    <p:sldId id="278" r:id="rId13"/>
    <p:sldId id="279" r:id="rId14"/>
    <p:sldId id="280" r:id="rId15"/>
  </p:sldIdLst>
  <p:sldSz cx="12192000" cy="6858000"/>
  <p:notesSz cx="6858000" cy="12192000"/>
  <p:custDataLst>
    <p:tags r:id="rId18"/>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9E5925-78B4-6D9F-924E-88F6EE3CE60F}" name="Marisa E Exter" initials="ME" userId="S::mexter@purdue.edu::0fc9d7de-1123-4ec0-a32b-34f23b31f3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5109AE-ACD9-0D35-FBCF-7877315611DE}" v="33" dt="2026-08-12T13:48:49.1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9" autoAdjust="0"/>
    <p:restoredTop sz="86406" autoAdjust="0"/>
  </p:normalViewPr>
  <p:slideViewPr>
    <p:cSldViewPr snapToGrid="0" snapToObjects="1">
      <p:cViewPr varScale="1">
        <p:scale>
          <a:sx n="54" d="100"/>
          <a:sy n="54" d="100"/>
        </p:scale>
        <p:origin x="400" y="6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73" d="100"/>
          <a:sy n="73" d="100"/>
        </p:scale>
        <p:origin x="4320" y="2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59EAEF4-E771-A69A-A33D-E5D454656736}"/>
              </a:ext>
            </a:extLst>
          </p:cNvPr>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8072065-DA3D-9D52-58F7-1C929B4F3A49}"/>
              </a:ext>
            </a:extLst>
          </p:cNvPr>
          <p:cNvSpPr>
            <a:spLocks noGrp="1"/>
          </p:cNvSpPr>
          <p:nvPr>
            <p:ph type="dt" sz="quarter" idx="1"/>
          </p:nvPr>
        </p:nvSpPr>
        <p:spPr>
          <a:xfrm>
            <a:off x="3884613" y="0"/>
            <a:ext cx="2971800" cy="611188"/>
          </a:xfrm>
          <a:prstGeom prst="rect">
            <a:avLst/>
          </a:prstGeom>
        </p:spPr>
        <p:txBody>
          <a:bodyPr vert="horz" lIns="91440" tIns="45720" rIns="91440" bIns="45720" rtlCol="0"/>
          <a:lstStyle>
            <a:lvl1pPr algn="r">
              <a:defRPr sz="1200"/>
            </a:lvl1pPr>
          </a:lstStyle>
          <a:p>
            <a:fld id="{BEE65477-1650-9249-ABAD-B7D33F86FC92}" type="datetimeFigureOut">
              <a:rPr lang="en-US" smtClean="0"/>
              <a:t>8/31/2026</a:t>
            </a:fld>
            <a:endParaRPr lang="en-US"/>
          </a:p>
        </p:txBody>
      </p:sp>
      <p:sp>
        <p:nvSpPr>
          <p:cNvPr id="4" name="Footer Placeholder 3">
            <a:extLst>
              <a:ext uri="{FF2B5EF4-FFF2-40B4-BE49-F238E27FC236}">
                <a16:creationId xmlns:a16="http://schemas.microsoft.com/office/drawing/2014/main" id="{4EABA2D5-89EA-F742-585B-A7856E85E2C7}"/>
              </a:ext>
            </a:extLst>
          </p:cNvPr>
          <p:cNvSpPr>
            <a:spLocks noGrp="1"/>
          </p:cNvSpPr>
          <p:nvPr>
            <p:ph type="ftr" sz="quarter" idx="2"/>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0B8E40A-F7B4-C794-9F27-98F2C67067D9}"/>
              </a:ext>
            </a:extLst>
          </p:cNvPr>
          <p:cNvSpPr>
            <a:spLocks noGrp="1"/>
          </p:cNvSpPr>
          <p:nvPr>
            <p:ph type="sldNum" sz="quarter" idx="3"/>
          </p:nvPr>
        </p:nvSpPr>
        <p:spPr>
          <a:xfrm>
            <a:off x="3884613" y="11580813"/>
            <a:ext cx="2971800" cy="611187"/>
          </a:xfrm>
          <a:prstGeom prst="rect">
            <a:avLst/>
          </a:prstGeom>
        </p:spPr>
        <p:txBody>
          <a:bodyPr vert="horz" lIns="91440" tIns="45720" rIns="91440" bIns="45720" rtlCol="0" anchor="b"/>
          <a:lstStyle>
            <a:lvl1pPr algn="r">
              <a:defRPr sz="1200"/>
            </a:lvl1pPr>
          </a:lstStyle>
          <a:p>
            <a:fld id="{7223E824-0020-3F4C-A540-AFFEACA972FA}" type="slidenum">
              <a:rPr lang="en-US" smtClean="0"/>
              <a:t>‹#›</a:t>
            </a:fld>
            <a:endParaRPr lang="en-US"/>
          </a:p>
        </p:txBody>
      </p:sp>
    </p:spTree>
    <p:extLst>
      <p:ext uri="{BB962C8B-B14F-4D97-AF65-F5344CB8AC3E}">
        <p14:creationId xmlns:p14="http://schemas.microsoft.com/office/powerpoint/2010/main" val="28023081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4828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40852-F8C3-D31A-EED1-86A2CC0BF2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9A3AD7-69C0-7F8F-33E4-4FCFF9C93E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6C846A-F7A9-7769-FCB5-72E2FC1FBC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9E80B4-7FD8-196E-321C-519955612A5E}"/>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666702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41B98-1024-35C5-78C0-93BF700DF2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5709AA-AC5C-2A7A-65F4-34BDB48EAD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2959CE-3280-8319-5225-246B5F73CE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135310-5746-A6D2-706D-66DE40A41C33}"/>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801436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5D4F1-DE22-60A1-D5DE-A7C8395695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F1E042-A770-D3F5-66D0-C4CAF370D3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FC7A01-719F-3368-9653-87AF8109A8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01C318-9D12-FEBE-9BC1-48A86F3F4937}"/>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75594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24986-74FD-B6F5-9BF2-62420DB682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7194AC-931C-CDE7-49B7-284E9DE3AC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3F6EBF-52DA-D5FF-4370-62D6CF5829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CBFE42-BBD6-39E0-7C13-49EFF0E4E4BB}"/>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596872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17C86-1CDA-8774-CE0A-708A7850CD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311297-A30E-9E10-6B78-EE51583245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C14D43-57DF-F7E1-2E01-6ACE7BE513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2D3625-A6A2-A497-8EA4-997AF526919D}"/>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2067603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54AD0-0FC8-67AE-7127-CE20343A4E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0E4F8B-4365-5E69-8FDB-191138DFCE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A8A1D2-B608-ECB9-3A2C-ED227E01EB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62BF92-6E15-BC9B-3686-CB1E68EE4720}"/>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546877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F12E7-7719-D91C-5C8E-14F97EA59E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2110B0-866E-5F43-282B-FBAC8BF704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2262F9-FA76-1455-B7F1-D34098EF1E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4E3A6BF-8FFF-E7A2-EF04-4817DC1F568D}"/>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4078638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BC07A-2260-6946-14D5-5D746F7117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30AC14-0FF7-F7AD-9081-E03CE1B4D4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6CEDF6-4B44-FF51-A081-1171C9F73D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57DD6F-4701-414D-59B4-7BAC347228DB}"/>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962423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9207C-B739-4D62-26B0-CD76CDD44D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5B1500-8643-D0C5-38E7-3F2B8830EA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83C9D6-2763-7F4D-C791-1AA4D0F976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DE491F-3F8D-ED0B-7A1B-2FA1BA1AB132}"/>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745972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ACDBE-C802-C0EB-3236-DCF84D43C8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AC8C3B-FBDA-19FA-B66E-67353BD994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2090DC-D561-DF65-04F1-AAC3CA1A2D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FF464D-EC2C-C1AE-7149-F968BC650660}"/>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4378365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0D5D1-21D0-B31F-D893-1FA5C4ED36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01AC4C-4DD7-1F95-9FF8-E82B214233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038F1E-77C1-8F2F-BB2E-7EF87ADFB9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F448FC-23E5-2FD4-57F1-32B93DB84711}"/>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7399640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30F72-BF76-0BAF-9ABC-3238FCCA2D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C4B6DB-E3F7-2E5F-6ECB-F292950B3B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C90551-B3C1-CCCD-FC44-3B3451E9A3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DF5E72-7368-0D86-C679-DF397C52FEE8}"/>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300362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924DC-52F8-B0C8-B53A-C2EB9CBA37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81CECD-23BB-0B8D-ACD5-13D996A864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8F64DA-22F9-EBB7-7CB0-721F9185DE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B2B0DE-1164-A821-2B01-5F9E79E5A1B4}"/>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5820385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ustDataLst>
      <p:tags r:id="rId1"/>
    </p:custData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DEAP Header with the logo.">
            <a:extLst>
              <a:ext uri="{FF2B5EF4-FFF2-40B4-BE49-F238E27FC236}">
                <a16:creationId xmlns:a16="http://schemas.microsoft.com/office/drawing/2014/main" id="{84186A04-9652-15FF-95CD-C2507328AF4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
            <a:ext cx="10197137" cy="2223092"/>
          </a:xfrm>
          <a:prstGeom prst="rect">
            <a:avLst/>
          </a:prstGeom>
        </p:spPr>
      </p:pic>
      <p:pic>
        <p:nvPicPr>
          <p:cNvPr id="5" name="Image 1" descr="/mnt/data/image2.png">
            <a:extLst>
              <a:ext uri="{FF2B5EF4-FFF2-40B4-BE49-F238E27FC236}">
                <a16:creationId xmlns:a16="http://schemas.microsoft.com/office/drawing/2014/main" id="{0188136F-6302-3EB8-24CB-42234413092D}"/>
              </a:ext>
            </a:extLst>
          </p:cNvPr>
          <p:cNvPicPr>
            <a:picLocks noChangeAspect="1"/>
          </p:cNvPicPr>
          <p:nvPr userDrawn="1"/>
        </p:nvPicPr>
        <p:blipFill>
          <a:blip r:embed="rId5"/>
          <a:stretch>
            <a:fillRect/>
          </a:stretch>
        </p:blipFill>
        <p:spPr>
          <a:xfrm>
            <a:off x="83834" y="6164066"/>
            <a:ext cx="909085" cy="490574"/>
          </a:xfrm>
          <a:prstGeom prst="rect">
            <a:avLst/>
          </a:prstGeom>
        </p:spPr>
      </p:pic>
      <p:sp>
        <p:nvSpPr>
          <p:cNvPr id="7" name="Text 4">
            <a:extLst>
              <a:ext uri="{FF2B5EF4-FFF2-40B4-BE49-F238E27FC236}">
                <a16:creationId xmlns:a16="http://schemas.microsoft.com/office/drawing/2014/main" id="{5E7E75ED-BF9E-330C-AECB-D475E66945A6}"/>
              </a:ext>
            </a:extLst>
          </p:cNvPr>
          <p:cNvSpPr/>
          <p:nvPr userDrawn="1"/>
        </p:nvSpPr>
        <p:spPr>
          <a:xfrm>
            <a:off x="992919" y="6164066"/>
            <a:ext cx="10028629" cy="619506"/>
          </a:xfrm>
          <a:prstGeom prst="rect">
            <a:avLst/>
          </a:prstGeom>
          <a:noFill/>
          <a:ln/>
        </p:spPr>
        <p:txBody>
          <a:bodyPr wrap="square" lIns="0" tIns="0" rIns="0" bIns="0" rtlCol="0" anchor="ctr"/>
          <a:lstStyle/>
          <a:p>
            <a:r>
              <a:rPr lang="en-US" sz="1200" i="1" dirty="0">
                <a:solidFill>
                  <a:schemeClr val="bg2">
                    <a:lumMod val="75000"/>
                  </a:schemeClr>
                </a:solidFill>
                <a:effectLst/>
                <a:latin typeface="Calibri" panose="020F0502020204030204" pitchFamily="34" charset="0"/>
                <a:ea typeface="Times"/>
                <a:cs typeface="Times New Roman" panose="02020603050405020304" pitchFamily="18" charset="0"/>
              </a:rPr>
              <a:t>This material is based upon work supported by the U. S. National Science Foundation under Grants No. 2111097, 2110788, 2417492, 241747. Any opinions, findings, and conclusions or recommendations expressed in this material are those of the author(s) and do not necessarily reflect the views of the National Science Foundation</a:t>
            </a:r>
            <a:r>
              <a:rPr lang="en-US" sz="1200" dirty="0">
                <a:solidFill>
                  <a:schemeClr val="bg2">
                    <a:lumMod val="75000"/>
                  </a:schemeClr>
                </a:solidFill>
                <a:effectLst/>
              </a:rPr>
              <a:t> </a:t>
            </a:r>
            <a:endParaRPr lang="en-US" sz="1200" dirty="0">
              <a:solidFill>
                <a:schemeClr val="bg2">
                  <a:lumMod val="75000"/>
                </a:schemeClr>
              </a:solidFill>
            </a:endParaRPr>
          </a:p>
        </p:txBody>
      </p:sp>
      <p:pic>
        <p:nvPicPr>
          <p:cNvPr id="9" name="Picture 8" descr="CC by">
            <a:extLst>
              <a:ext uri="{FF2B5EF4-FFF2-40B4-BE49-F238E27FC236}">
                <a16:creationId xmlns:a16="http://schemas.microsoft.com/office/drawing/2014/main" id="{4995819C-C2F4-8072-098A-8AEEC23D45A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1021548" y="6164066"/>
            <a:ext cx="1036321" cy="419862"/>
          </a:xfrm>
          <a:prstGeom prst="rect">
            <a:avLst/>
          </a:prstGeom>
        </p:spPr>
      </p:pic>
    </p:spTree>
    <p:custDataLst>
      <p:tags r:id="rId3"/>
    </p:custDataLst>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4" name="Text 1"/>
          <p:cNvSpPr>
            <a:spLocks noGrp="1"/>
          </p:cNvSpPr>
          <p:nvPr>
            <p:ph type="title" idx="4294967295"/>
          </p:nvPr>
        </p:nvSpPr>
        <p:spPr>
          <a:xfrm>
            <a:off x="471312" y="1598925"/>
            <a:ext cx="8133907" cy="128016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2E4E7E"/>
                </a:solidFill>
                <a:effectLst/>
                <a:uLnTx/>
                <a:uFillTx/>
                <a:latin typeface="+mn-lt"/>
                <a:ea typeface="+mn-ea"/>
                <a:cs typeface="+mn-cs"/>
              </a:rPr>
              <a:t>Using Self-and-Peer Evaluation Rubric More Effectively </a:t>
            </a:r>
            <a:endParaRPr kumimoji="0" lang="en-US" sz="4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Text 2"/>
          <p:cNvSpPr/>
          <p:nvPr/>
        </p:nvSpPr>
        <p:spPr>
          <a:xfrm>
            <a:off x="471312" y="3047876"/>
            <a:ext cx="10818337" cy="266824"/>
          </a:xfrm>
          <a:prstGeom prst="rect">
            <a:avLst/>
          </a:prstGeom>
          <a:noFill/>
          <a:ln/>
        </p:spPr>
        <p:txBody>
          <a:bodyPr wrap="square" lIns="0" tIns="0" rIns="0" bIns="0" rtlCol="0" anchor="ctr"/>
          <a:lstStyle/>
          <a:p>
            <a:pPr marL="0" indent="0">
              <a:buNone/>
            </a:pPr>
            <a:r>
              <a:rPr lang="en-US" sz="1400" dirty="0">
                <a:solidFill>
                  <a:srgbClr val="1F2933"/>
                </a:solidFill>
                <a:latin typeface="Calibri" panose="020F0502020204030204" pitchFamily="34" charset="0"/>
                <a:cs typeface="Calibri" panose="020F0502020204030204" pitchFamily="34" charset="0"/>
              </a:rPr>
              <a:t>Duration: 50–60 minutes  |  Audience: College students  |  Format: Team-based, hands-on</a:t>
            </a:r>
            <a:endParaRPr lang="en-US" sz="1400" dirty="0">
              <a:latin typeface="Calibri" panose="020F0502020204030204" pitchFamily="34" charset="0"/>
              <a:cs typeface="Calibri" panose="020F0502020204030204" pitchFamily="34" charset="0"/>
            </a:endParaRPr>
          </a:p>
        </p:txBody>
      </p:sp>
      <p:sp>
        <p:nvSpPr>
          <p:cNvPr id="6" name="Text 3"/>
          <p:cNvSpPr/>
          <p:nvPr/>
        </p:nvSpPr>
        <p:spPr>
          <a:xfrm>
            <a:off x="499730" y="3931920"/>
            <a:ext cx="6675120" cy="594360"/>
          </a:xfrm>
          <a:prstGeom prst="rect">
            <a:avLst/>
          </a:prstGeom>
          <a:solidFill>
            <a:srgbClr val="EAF1F9"/>
          </a:solidFill>
          <a:ln w="12700">
            <a:solidFill>
              <a:srgbClr val="CAD6E3"/>
            </a:solidFill>
          </a:ln>
        </p:spPr>
        <p:txBody>
          <a:bodyPr wrap="square" rtlCol="0" anchor="ctr">
            <a:normAutofit fontScale="92500" lnSpcReduction="10000"/>
          </a:bodyPr>
          <a:lstStyle/>
          <a:p>
            <a:pPr marL="0" indent="0">
              <a:buNone/>
            </a:pPr>
            <a:r>
              <a:rPr lang="en-US" sz="1900" dirty="0">
                <a:solidFill>
                  <a:srgbClr val="1F2933"/>
                </a:solidFill>
                <a:latin typeface="Calibri" panose="020F0502020204030204" pitchFamily="34" charset="0"/>
                <a:cs typeface="Calibri" panose="020F0502020204030204" pitchFamily="34" charset="0"/>
              </a:rPr>
              <a:t>Goal: help students give fair, evidence-based, and calibrated self-and-peer ratings.</a:t>
            </a:r>
            <a:endParaRPr lang="en-US" sz="1900" dirty="0">
              <a:latin typeface="Calibri" panose="020F0502020204030204" pitchFamily="34" charset="0"/>
              <a:cs typeface="Calibri" panose="020F0502020204030204" pitchFamily="34" charset="0"/>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9EA74BC-A79B-21CB-C23F-CA08B840E27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72C4E22-3D46-D5F2-997B-4301C14111BF}"/>
              </a:ext>
            </a:extLst>
          </p:cNvPr>
          <p:cNvSpPr>
            <a:spLocks noGrp="1"/>
          </p:cNvSpPr>
          <p:nvPr>
            <p:ph type="title" idx="4294967295"/>
          </p:nvPr>
        </p:nvSpPr>
        <p:spPr>
          <a:xfrm>
            <a:off x="838200" y="365125"/>
            <a:ext cx="10515600" cy="1325563"/>
          </a:xfrm>
          <a:prstGeom prst="rect">
            <a:avLst/>
          </a:prstGeom>
        </p:spPr>
        <p:txBody>
          <a:bodyPr/>
          <a:lstStyle/>
          <a:p>
            <a:r>
              <a:rPr lang="en-US" b="1" dirty="0">
                <a:solidFill>
                  <a:schemeClr val="accent1">
                    <a:lumMod val="75000"/>
                  </a:schemeClr>
                </a:solidFill>
                <a:latin typeface="Calibri" panose="020F0502020204030204" pitchFamily="34" charset="0"/>
                <a:cs typeface="Calibri" panose="020F0502020204030204" pitchFamily="34" charset="0"/>
              </a:rPr>
              <a:t>Objectives</a:t>
            </a:r>
          </a:p>
        </p:txBody>
      </p:sp>
      <p:sp>
        <p:nvSpPr>
          <p:cNvPr id="2" name="Text 0">
            <a:extLst>
              <a:ext uri="{FF2B5EF4-FFF2-40B4-BE49-F238E27FC236}">
                <a16:creationId xmlns:a16="http://schemas.microsoft.com/office/drawing/2014/main" id="{2E2E038C-BAD7-8981-C14D-9E160AB3B75B}"/>
              </a:ext>
            </a:extLst>
          </p:cNvPr>
          <p:cNvSpPr/>
          <p:nvPr/>
        </p:nvSpPr>
        <p:spPr>
          <a:xfrm>
            <a:off x="584968" y="1200455"/>
            <a:ext cx="11022064" cy="438912"/>
          </a:xfrm>
          <a:prstGeom prst="rect">
            <a:avLst/>
          </a:prstGeom>
          <a:noFill/>
          <a:ln/>
        </p:spPr>
        <p:txBody>
          <a:bodyPr wrap="square" lIns="0" tIns="0" rIns="0" bIns="0" rtlCol="0" anchor="ctr"/>
          <a:lstStyle/>
          <a:p>
            <a:pPr marL="0" indent="0">
              <a:buNone/>
            </a:pPr>
            <a:r>
              <a:rPr lang="en-US" sz="2800" b="1" dirty="0">
                <a:solidFill>
                  <a:srgbClr val="2E4E7E"/>
                </a:solidFill>
                <a:latin typeface="Calibri" panose="020F0502020204030204" pitchFamily="34" charset="0"/>
                <a:ea typeface="Aptos Display" pitchFamily="34" charset="-122"/>
                <a:cs typeface="Calibri" panose="020F0502020204030204" pitchFamily="34" charset="0"/>
              </a:rPr>
              <a:t>By the end of this module, you will</a:t>
            </a:r>
            <a:endParaRPr lang="en-US" sz="2800"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880082FC-2057-17BA-991C-455FDABDBEFD}"/>
              </a:ext>
            </a:extLst>
          </p:cNvPr>
          <p:cNvSpPr txBox="1"/>
          <p:nvPr/>
        </p:nvSpPr>
        <p:spPr>
          <a:xfrm>
            <a:off x="424239" y="1888420"/>
            <a:ext cx="7028122" cy="2554545"/>
          </a:xfrm>
          <a:prstGeom prst="rect">
            <a:avLst/>
          </a:prstGeom>
          <a:noFill/>
        </p:spPr>
        <p:txBody>
          <a:bodyPr wrap="square">
            <a:spAutoFit/>
          </a:bodyPr>
          <a:lstStyle/>
          <a:p>
            <a:pPr marL="342900" marR="0" lvl="0" indent="-342900">
              <a:spcAft>
                <a:spcPts val="600"/>
              </a:spcAft>
              <a:buSzPts val="1000"/>
              <a:buFont typeface="Symbol" pitchFamily="2" charset="2"/>
              <a:buChar char=""/>
              <a:tabLst>
                <a:tab pos="457200" algn="l"/>
              </a:tabLst>
            </a:pPr>
            <a:r>
              <a:rPr lang="en-US"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Identify the key areas used to for teamwork in the rubric. </a:t>
            </a:r>
            <a:endParaRPr lang="en-US" sz="2000" dirty="0">
              <a:solidFill>
                <a:srgbClr val="000000"/>
              </a:solidFill>
              <a:effectLst/>
              <a:latin typeface="Calibri" panose="020F0502020204030204" pitchFamily="34" charset="0"/>
              <a:ea typeface="Times"/>
              <a:cs typeface="Times New Roman" panose="02020603050405020304" pitchFamily="18" charset="0"/>
            </a:endParaRPr>
          </a:p>
          <a:p>
            <a:pPr marL="342900" marR="0" lvl="0" indent="-342900">
              <a:spcAft>
                <a:spcPts val="600"/>
              </a:spcAft>
              <a:buSzPts val="1000"/>
              <a:buFont typeface="Symbol" pitchFamily="2" charset="2"/>
              <a:buChar char=""/>
              <a:tabLst>
                <a:tab pos="457200" algn="l"/>
              </a:tabLst>
            </a:pPr>
            <a:r>
              <a:rPr lang="en-US"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Use the rubric to give accurate ratings in a team scenario</a:t>
            </a:r>
          </a:p>
          <a:p>
            <a:pPr marL="342900" marR="0" lvl="0" indent="-342900">
              <a:spcAft>
                <a:spcPts val="600"/>
              </a:spcAft>
              <a:buSzPts val="1000"/>
              <a:buFont typeface="Symbol" pitchFamily="2" charset="2"/>
              <a:buChar char=""/>
              <a:tabLst>
                <a:tab pos="457200" algn="l"/>
              </a:tabLst>
            </a:pPr>
            <a:r>
              <a:rPr lang="en-US"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Write clear and helpful feedback that matches </a:t>
            </a:r>
            <a:r>
              <a:rPr lang="en-US" sz="20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numerical rating</a:t>
            </a:r>
            <a:endParaRPr lang="en-US" sz="2000" dirty="0">
              <a:solidFill>
                <a:srgbClr val="000000"/>
              </a:solidFill>
              <a:effectLst/>
              <a:latin typeface="Calibri" panose="020F0502020204030204" pitchFamily="34" charset="0"/>
              <a:ea typeface="Times"/>
              <a:cs typeface="Times New Roman" panose="02020603050405020304" pitchFamily="18" charset="0"/>
            </a:endParaRPr>
          </a:p>
          <a:p>
            <a:pPr marL="342900" marR="0" lvl="0" indent="-342900">
              <a:spcAft>
                <a:spcPts val="600"/>
              </a:spcAft>
              <a:buSzPts val="1000"/>
              <a:buFont typeface="Symbol" pitchFamily="2" charset="2"/>
              <a:buChar char=""/>
              <a:tabLst>
                <a:tab pos="457200" algn="l"/>
              </a:tabLst>
            </a:pPr>
            <a:r>
              <a:rPr lang="en-US"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Think carefully about why honesty matters</a:t>
            </a:r>
            <a:endParaRPr lang="en-US" sz="2000" dirty="0">
              <a:solidFill>
                <a:srgbClr val="000000"/>
              </a:solidFill>
              <a:effectLst/>
              <a:latin typeface="Calibri" panose="020F0502020204030204" pitchFamily="34" charset="0"/>
              <a:ea typeface="Times"/>
              <a:cs typeface="Times New Roman" panose="02020603050405020304" pitchFamily="18" charset="0"/>
            </a:endParaRPr>
          </a:p>
          <a:p>
            <a:pPr marL="342900" marR="0" lvl="0" indent="-342900">
              <a:spcAft>
                <a:spcPts val="600"/>
              </a:spcAft>
              <a:buSzPts val="1000"/>
              <a:buFont typeface="Symbol" pitchFamily="2" charset="2"/>
              <a:buChar char=""/>
              <a:tabLst>
                <a:tab pos="457200" algn="l"/>
              </a:tabLst>
            </a:pPr>
            <a:r>
              <a:rPr lang="en-US"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Follow the guidelines for giving honest, fair, and evidence-based self- and peer evaluations. </a:t>
            </a:r>
            <a:endParaRPr lang="en-US" sz="2000" dirty="0">
              <a:solidFill>
                <a:srgbClr val="000000"/>
              </a:solidFill>
              <a:effectLst/>
              <a:latin typeface="Calibri" panose="020F0502020204030204" pitchFamily="34" charset="0"/>
              <a:ea typeface="Times"/>
              <a:cs typeface="Times New Roman" panose="02020603050405020304" pitchFamily="18" charset="0"/>
            </a:endParaRPr>
          </a:p>
        </p:txBody>
      </p:sp>
      <p:sp>
        <p:nvSpPr>
          <p:cNvPr id="13" name="Text 4">
            <a:extLst>
              <a:ext uri="{FF2B5EF4-FFF2-40B4-BE49-F238E27FC236}">
                <a16:creationId xmlns:a16="http://schemas.microsoft.com/office/drawing/2014/main" id="{6D8C47E4-B92D-D08F-FF94-ED64647DAE4B}"/>
              </a:ext>
            </a:extLst>
          </p:cNvPr>
          <p:cNvSpPr/>
          <p:nvPr/>
        </p:nvSpPr>
        <p:spPr>
          <a:xfrm>
            <a:off x="8458200" y="1874520"/>
            <a:ext cx="2377440" cy="502920"/>
          </a:xfrm>
          <a:prstGeom prst="rect">
            <a:avLst/>
          </a:prstGeom>
          <a:solidFill>
            <a:srgbClr val="EAF1F9"/>
          </a:solidFill>
          <a:ln>
            <a:solidFill>
              <a:srgbClr val="EAF1F9"/>
            </a:solidFill>
          </a:ln>
        </p:spPr>
        <p:txBody>
          <a:bodyPr wrap="square" rtlCol="0" anchor="ctr">
            <a:normAutofit/>
          </a:bodyPr>
          <a:lstStyle/>
          <a:p>
            <a:pPr marL="0" indent="0" algn="ctr">
              <a:buNone/>
            </a:pPr>
            <a:r>
              <a:rPr lang="en-US" sz="2400" b="1" dirty="0">
                <a:solidFill>
                  <a:srgbClr val="2E4E7E"/>
                </a:solidFill>
                <a:latin typeface="Calibri" panose="020F0502020204030204" pitchFamily="34" charset="0"/>
                <a:cs typeface="Calibri" panose="020F0502020204030204" pitchFamily="34" charset="0"/>
              </a:rPr>
              <a:t>Fair</a:t>
            </a:r>
            <a:endParaRPr lang="en-US" sz="2400" dirty="0">
              <a:latin typeface="Calibri" panose="020F0502020204030204" pitchFamily="34" charset="0"/>
              <a:cs typeface="Calibri" panose="020F0502020204030204" pitchFamily="34" charset="0"/>
            </a:endParaRPr>
          </a:p>
        </p:txBody>
      </p:sp>
      <p:sp>
        <p:nvSpPr>
          <p:cNvPr id="14" name="Text 5">
            <a:extLst>
              <a:ext uri="{FF2B5EF4-FFF2-40B4-BE49-F238E27FC236}">
                <a16:creationId xmlns:a16="http://schemas.microsoft.com/office/drawing/2014/main" id="{1588E0F9-246F-7F7F-AC89-1265923F2A39}"/>
              </a:ext>
            </a:extLst>
          </p:cNvPr>
          <p:cNvSpPr/>
          <p:nvPr/>
        </p:nvSpPr>
        <p:spPr>
          <a:xfrm>
            <a:off x="8458200" y="2697480"/>
            <a:ext cx="2377440" cy="502920"/>
          </a:xfrm>
          <a:prstGeom prst="rect">
            <a:avLst/>
          </a:prstGeom>
          <a:solidFill>
            <a:srgbClr val="DFF3E4"/>
          </a:solidFill>
          <a:ln>
            <a:solidFill>
              <a:srgbClr val="DFF3E4"/>
            </a:solidFill>
          </a:ln>
        </p:spPr>
        <p:txBody>
          <a:bodyPr wrap="square" rtlCol="0" anchor="ctr">
            <a:normAutofit/>
          </a:bodyPr>
          <a:lstStyle/>
          <a:p>
            <a:pPr marL="0" indent="0" algn="ctr">
              <a:buNone/>
            </a:pPr>
            <a:r>
              <a:rPr lang="en-US" sz="2400" b="1" dirty="0">
                <a:solidFill>
                  <a:srgbClr val="1F6B3B"/>
                </a:solidFill>
                <a:latin typeface="Calibri" panose="020F0502020204030204" pitchFamily="34" charset="0"/>
                <a:cs typeface="Calibri" panose="020F0502020204030204" pitchFamily="34" charset="0"/>
              </a:rPr>
              <a:t>Specific</a:t>
            </a:r>
            <a:endParaRPr lang="en-US" sz="2400" dirty="0">
              <a:latin typeface="Calibri" panose="020F0502020204030204" pitchFamily="34" charset="0"/>
              <a:cs typeface="Calibri" panose="020F0502020204030204" pitchFamily="34" charset="0"/>
            </a:endParaRPr>
          </a:p>
        </p:txBody>
      </p:sp>
      <p:sp>
        <p:nvSpPr>
          <p:cNvPr id="15" name="Text 6">
            <a:extLst>
              <a:ext uri="{FF2B5EF4-FFF2-40B4-BE49-F238E27FC236}">
                <a16:creationId xmlns:a16="http://schemas.microsoft.com/office/drawing/2014/main" id="{66D8F828-C87E-5F2E-C442-C8E26617B8BB}"/>
              </a:ext>
            </a:extLst>
          </p:cNvPr>
          <p:cNvSpPr/>
          <p:nvPr/>
        </p:nvSpPr>
        <p:spPr>
          <a:xfrm>
            <a:off x="8458200" y="3520440"/>
            <a:ext cx="2377440" cy="502920"/>
          </a:xfrm>
          <a:prstGeom prst="rect">
            <a:avLst/>
          </a:prstGeom>
          <a:solidFill>
            <a:srgbClr val="FCEEDB"/>
          </a:solidFill>
          <a:ln>
            <a:solidFill>
              <a:srgbClr val="FCEEDB"/>
            </a:solidFill>
          </a:ln>
        </p:spPr>
        <p:txBody>
          <a:bodyPr wrap="square" rtlCol="0" anchor="ctr">
            <a:normAutofit/>
          </a:bodyPr>
          <a:lstStyle/>
          <a:p>
            <a:pPr marL="0" indent="0" algn="ctr">
              <a:buNone/>
            </a:pPr>
            <a:r>
              <a:rPr lang="en-US" sz="2400" b="1" dirty="0">
                <a:solidFill>
                  <a:srgbClr val="9A551F"/>
                </a:solidFill>
                <a:latin typeface="Calibri" panose="020F0502020204030204" pitchFamily="34" charset="0"/>
                <a:cs typeface="Calibri" panose="020F0502020204030204" pitchFamily="34" charset="0"/>
              </a:rPr>
              <a:t>Evidence-based</a:t>
            </a:r>
            <a:endParaRPr lang="en-US" sz="2400" dirty="0">
              <a:latin typeface="Calibri" panose="020F0502020204030204" pitchFamily="34" charset="0"/>
              <a:cs typeface="Calibri" panose="020F0502020204030204" pitchFamily="34" charset="0"/>
            </a:endParaRPr>
          </a:p>
        </p:txBody>
      </p:sp>
      <p:sp>
        <p:nvSpPr>
          <p:cNvPr id="16" name="Text 7">
            <a:extLst>
              <a:ext uri="{FF2B5EF4-FFF2-40B4-BE49-F238E27FC236}">
                <a16:creationId xmlns:a16="http://schemas.microsoft.com/office/drawing/2014/main" id="{36989DE3-10F1-3F94-55BF-F010E237279D}"/>
              </a:ext>
            </a:extLst>
          </p:cNvPr>
          <p:cNvSpPr/>
          <p:nvPr/>
        </p:nvSpPr>
        <p:spPr>
          <a:xfrm>
            <a:off x="8458200" y="4343400"/>
            <a:ext cx="2377440" cy="502920"/>
          </a:xfrm>
          <a:prstGeom prst="rect">
            <a:avLst/>
          </a:prstGeom>
          <a:solidFill>
            <a:srgbClr val="EDE4F6"/>
          </a:solidFill>
          <a:ln>
            <a:solidFill>
              <a:srgbClr val="EDE4F6"/>
            </a:solidFill>
          </a:ln>
        </p:spPr>
        <p:txBody>
          <a:bodyPr wrap="square" rtlCol="0" anchor="ctr">
            <a:normAutofit/>
          </a:bodyPr>
          <a:lstStyle/>
          <a:p>
            <a:pPr marL="0" indent="0" algn="ctr">
              <a:buNone/>
            </a:pPr>
            <a:r>
              <a:rPr lang="en-US" sz="2400" b="1" dirty="0">
                <a:solidFill>
                  <a:srgbClr val="5B3D87"/>
                </a:solidFill>
                <a:latin typeface="Calibri" panose="020F0502020204030204" pitchFamily="34" charset="0"/>
                <a:cs typeface="Calibri" panose="020F0502020204030204" pitchFamily="34" charset="0"/>
              </a:rPr>
              <a:t>Honest</a:t>
            </a:r>
            <a:endParaRPr lang="en-US" sz="2400" dirty="0">
              <a:latin typeface="Calibri" panose="020F0502020204030204" pitchFamily="34" charset="0"/>
              <a:cs typeface="Calibri" panose="020F0502020204030204" pitchFamily="34" charset="0"/>
            </a:endParaRPr>
          </a:p>
        </p:txBody>
      </p:sp>
      <p:sp>
        <p:nvSpPr>
          <p:cNvPr id="12" name="Text 3">
            <a:extLst>
              <a:ext uri="{FF2B5EF4-FFF2-40B4-BE49-F238E27FC236}">
                <a16:creationId xmlns:a16="http://schemas.microsoft.com/office/drawing/2014/main" id="{4322788B-90AD-856B-F992-A54A339CDCD7}"/>
              </a:ext>
            </a:extLst>
          </p:cNvPr>
          <p:cNvSpPr/>
          <p:nvPr/>
        </p:nvSpPr>
        <p:spPr>
          <a:xfrm>
            <a:off x="584968" y="4724718"/>
            <a:ext cx="6737208" cy="884128"/>
          </a:xfrm>
          <a:prstGeom prst="rect">
            <a:avLst/>
          </a:prstGeom>
          <a:solidFill>
            <a:srgbClr val="FFF5CC"/>
          </a:solidFill>
          <a:ln w="12700">
            <a:solidFill>
              <a:srgbClr val="CAD6E3"/>
            </a:solidFill>
          </a:ln>
        </p:spPr>
        <p:txBody>
          <a:bodyPr wrap="square" rtlCol="0" anchor="ctr">
            <a:normAutofit/>
          </a:bodyPr>
          <a:lstStyle/>
          <a:p>
            <a:r>
              <a:rPr lang="en-US" sz="2000" dirty="0">
                <a:solidFill>
                  <a:srgbClr val="1F2933"/>
                </a:solidFill>
                <a:latin typeface="Calibri" panose="020F0502020204030204" pitchFamily="34" charset="0"/>
                <a:cs typeface="Calibri" panose="020F0502020204030204" pitchFamily="34" charset="0"/>
              </a:rPr>
              <a:t>Today is practice, not judgment. We are learning how to use evidence to make ratings fairer and more consistent.</a:t>
            </a:r>
            <a:endParaRPr lang="en-US" sz="2000" dirty="0">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706259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9223909-9DD0-37C1-4CCD-FFD23430C65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5FC5F35-D30F-D214-B263-FA1653A477D9}"/>
              </a:ext>
            </a:extLst>
          </p:cNvPr>
          <p:cNvSpPr>
            <a:spLocks noGrp="1"/>
          </p:cNvSpPr>
          <p:nvPr>
            <p:ph type="title" idx="4294967295"/>
          </p:nvPr>
        </p:nvSpPr>
        <p:spPr>
          <a:xfrm>
            <a:off x="792480" y="1310200"/>
            <a:ext cx="11022064" cy="4389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E4E7E"/>
                </a:solidFill>
                <a:effectLst/>
                <a:uLnTx/>
                <a:uFillTx/>
                <a:latin typeface="Calibri" panose="020F0502020204030204" pitchFamily="34" charset="0"/>
                <a:ea typeface="+mn-ea"/>
                <a:cs typeface="Calibri" panose="020F0502020204030204" pitchFamily="34" charset="0"/>
              </a:rPr>
              <a:t>Lesson Roadmap</a:t>
            </a: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29" name="Text 1">
            <a:extLst>
              <a:ext uri="{FF2B5EF4-FFF2-40B4-BE49-F238E27FC236}">
                <a16:creationId xmlns:a16="http://schemas.microsoft.com/office/drawing/2014/main" id="{41D1EA63-8F20-D4EC-E80F-4D32EADC3F30}"/>
              </a:ext>
              <a:ext uri="{C183D7F6-B498-43B3-948B-1728B52AA6E4}">
                <adec:decorative xmlns:adec="http://schemas.microsoft.com/office/drawing/2017/decorative" val="1"/>
              </a:ext>
            </a:extLst>
          </p:cNvPr>
          <p:cNvSpPr/>
          <p:nvPr/>
        </p:nvSpPr>
        <p:spPr>
          <a:xfrm>
            <a:off x="777240" y="1970226"/>
            <a:ext cx="1097280" cy="411480"/>
          </a:xfrm>
          <a:prstGeom prst="rect">
            <a:avLst/>
          </a:prstGeom>
          <a:solidFill>
            <a:srgbClr val="F5F7FA"/>
          </a:solidFill>
          <a:ln>
            <a:solidFill>
              <a:srgbClr val="CAD6E3"/>
            </a:solidFill>
          </a:ln>
        </p:spPr>
        <p:txBody>
          <a:bodyPr wrap="square" lIns="1016" tIns="1016" rIns="1016" bIns="1016" rtlCol="0" anchor="ctr"/>
          <a:lstStyle/>
          <a:p>
            <a:pPr marL="0" indent="0" algn="ctr">
              <a:buNone/>
            </a:pPr>
            <a:r>
              <a:rPr lang="en-US" sz="1800" b="1" dirty="0">
                <a:solidFill>
                  <a:srgbClr val="2E4E7E"/>
                </a:solidFill>
                <a:latin typeface="Calibri" panose="020F0502020204030204" pitchFamily="34" charset="0"/>
                <a:cs typeface="Calibri" panose="020F0502020204030204" pitchFamily="34" charset="0"/>
              </a:rPr>
              <a:t>5 min</a:t>
            </a:r>
            <a:endParaRPr lang="en-US" sz="1800" dirty="0">
              <a:latin typeface="Calibri" panose="020F0502020204030204" pitchFamily="34" charset="0"/>
              <a:cs typeface="Calibri" panose="020F0502020204030204" pitchFamily="34" charset="0"/>
            </a:endParaRPr>
          </a:p>
        </p:txBody>
      </p:sp>
      <p:sp>
        <p:nvSpPr>
          <p:cNvPr id="30" name="Text 2">
            <a:extLst>
              <a:ext uri="{FF2B5EF4-FFF2-40B4-BE49-F238E27FC236}">
                <a16:creationId xmlns:a16="http://schemas.microsoft.com/office/drawing/2014/main" id="{D714689A-EBD1-9DDA-2D79-67E6705E4F44}"/>
              </a:ext>
            </a:extLst>
          </p:cNvPr>
          <p:cNvSpPr/>
          <p:nvPr/>
        </p:nvSpPr>
        <p:spPr>
          <a:xfrm>
            <a:off x="2057400" y="1992075"/>
            <a:ext cx="2057400" cy="411480"/>
          </a:xfrm>
          <a:prstGeom prst="rect">
            <a:avLst/>
          </a:prstGeom>
          <a:solidFill>
            <a:srgbClr val="F5F7FA"/>
          </a:solidFill>
          <a:ln>
            <a:solidFill>
              <a:srgbClr val="CAD6E3"/>
            </a:solidFill>
          </a:ln>
        </p:spPr>
        <p:txBody>
          <a:bodyPr wrap="square" lIns="1016" tIns="1016" rIns="1016" bIns="1016" rtlCol="0" anchor="ctr"/>
          <a:lstStyle/>
          <a:p>
            <a:pPr marL="0" indent="0">
              <a:buNone/>
            </a:pPr>
            <a:r>
              <a:rPr lang="en-US" sz="1800" b="1" dirty="0">
                <a:solidFill>
                  <a:srgbClr val="1F2933"/>
                </a:solidFill>
                <a:latin typeface="Calibri" panose="020F0502020204030204" pitchFamily="34" charset="0"/>
                <a:cs typeface="Calibri" panose="020F0502020204030204" pitchFamily="34" charset="0"/>
              </a:rPr>
              <a:t>Opening</a:t>
            </a:r>
            <a:endParaRPr lang="en-US" sz="1800" dirty="0">
              <a:latin typeface="Calibri" panose="020F0502020204030204" pitchFamily="34" charset="0"/>
              <a:cs typeface="Calibri" panose="020F0502020204030204" pitchFamily="34" charset="0"/>
            </a:endParaRPr>
          </a:p>
        </p:txBody>
      </p:sp>
      <p:sp>
        <p:nvSpPr>
          <p:cNvPr id="31" name="Text 3">
            <a:extLst>
              <a:ext uri="{FF2B5EF4-FFF2-40B4-BE49-F238E27FC236}">
                <a16:creationId xmlns:a16="http://schemas.microsoft.com/office/drawing/2014/main" id="{3821C82B-44D6-83FE-58A3-C2EAE3352C30}"/>
              </a:ext>
            </a:extLst>
          </p:cNvPr>
          <p:cNvSpPr/>
          <p:nvPr/>
        </p:nvSpPr>
        <p:spPr>
          <a:xfrm>
            <a:off x="4343400" y="1992075"/>
            <a:ext cx="6309360" cy="411480"/>
          </a:xfrm>
          <a:prstGeom prst="rect">
            <a:avLst/>
          </a:prstGeom>
          <a:solidFill>
            <a:srgbClr val="F5F7FA"/>
          </a:solidFill>
          <a:ln>
            <a:solidFill>
              <a:srgbClr val="CAD6E3"/>
            </a:solidFill>
          </a:ln>
        </p:spPr>
        <p:txBody>
          <a:bodyPr wrap="square" lIns="1016" tIns="1016" rIns="1016" bIns="1016" rtlCol="0" anchor="ctr"/>
          <a:lstStyle/>
          <a:p>
            <a:pPr marL="0" indent="0">
              <a:buNone/>
            </a:pPr>
            <a:r>
              <a:rPr lang="en-US" sz="1800" dirty="0">
                <a:solidFill>
                  <a:srgbClr val="1F2933"/>
                </a:solidFill>
                <a:latin typeface="Calibri" panose="020F0502020204030204" pitchFamily="34" charset="0"/>
                <a:cs typeface="Calibri" panose="020F0502020204030204" pitchFamily="34" charset="0"/>
              </a:rPr>
              <a:t>Think–pair–share</a:t>
            </a:r>
            <a:endParaRPr lang="en-US" sz="1800" dirty="0">
              <a:latin typeface="Calibri" panose="020F0502020204030204" pitchFamily="34" charset="0"/>
              <a:cs typeface="Calibri" panose="020F0502020204030204" pitchFamily="34" charset="0"/>
            </a:endParaRPr>
          </a:p>
        </p:txBody>
      </p:sp>
      <p:sp>
        <p:nvSpPr>
          <p:cNvPr id="32" name="Text 4">
            <a:extLst>
              <a:ext uri="{FF2B5EF4-FFF2-40B4-BE49-F238E27FC236}">
                <a16:creationId xmlns:a16="http://schemas.microsoft.com/office/drawing/2014/main" id="{9BBC1D30-C8BC-E090-906E-E16B4F508B1D}"/>
              </a:ext>
              <a:ext uri="{C183D7F6-B498-43B3-948B-1728B52AA6E4}">
                <adec:decorative xmlns:adec="http://schemas.microsoft.com/office/drawing/2017/decorative" val="1"/>
              </a:ext>
            </a:extLst>
          </p:cNvPr>
          <p:cNvSpPr/>
          <p:nvPr/>
        </p:nvSpPr>
        <p:spPr>
          <a:xfrm>
            <a:off x="777240" y="2677875"/>
            <a:ext cx="1097280" cy="411480"/>
          </a:xfrm>
          <a:prstGeom prst="rect">
            <a:avLst/>
          </a:prstGeom>
          <a:solidFill>
            <a:srgbClr val="FFFFFF"/>
          </a:solidFill>
          <a:ln>
            <a:solidFill>
              <a:srgbClr val="CAD6E3"/>
            </a:solidFill>
          </a:ln>
        </p:spPr>
        <p:txBody>
          <a:bodyPr wrap="square" lIns="1016" tIns="1016" rIns="1016" bIns="1016" rtlCol="0" anchor="ctr"/>
          <a:lstStyle/>
          <a:p>
            <a:pPr marL="0" indent="0" algn="ctr">
              <a:buNone/>
            </a:pPr>
            <a:r>
              <a:rPr lang="en-US" sz="1800" b="1" dirty="0">
                <a:solidFill>
                  <a:srgbClr val="2E4E7E"/>
                </a:solidFill>
                <a:latin typeface="Calibri" panose="020F0502020204030204" pitchFamily="34" charset="0"/>
                <a:cs typeface="Calibri" panose="020F0502020204030204" pitchFamily="34" charset="0"/>
              </a:rPr>
              <a:t>15 min</a:t>
            </a:r>
            <a:endParaRPr lang="en-US" sz="1800" dirty="0">
              <a:latin typeface="Calibri" panose="020F0502020204030204" pitchFamily="34" charset="0"/>
              <a:cs typeface="Calibri" panose="020F0502020204030204" pitchFamily="34" charset="0"/>
            </a:endParaRPr>
          </a:p>
        </p:txBody>
      </p:sp>
      <p:sp>
        <p:nvSpPr>
          <p:cNvPr id="33" name="Text 5">
            <a:extLst>
              <a:ext uri="{FF2B5EF4-FFF2-40B4-BE49-F238E27FC236}">
                <a16:creationId xmlns:a16="http://schemas.microsoft.com/office/drawing/2014/main" id="{B44863E7-EF0C-452C-55A9-E52424AB95D0}"/>
              </a:ext>
            </a:extLst>
          </p:cNvPr>
          <p:cNvSpPr/>
          <p:nvPr/>
        </p:nvSpPr>
        <p:spPr>
          <a:xfrm>
            <a:off x="2057400" y="2677875"/>
            <a:ext cx="2057400" cy="411480"/>
          </a:xfrm>
          <a:prstGeom prst="rect">
            <a:avLst/>
          </a:prstGeom>
          <a:solidFill>
            <a:srgbClr val="FFFFFF"/>
          </a:solidFill>
          <a:ln>
            <a:solidFill>
              <a:srgbClr val="CAD6E3"/>
            </a:solidFill>
          </a:ln>
        </p:spPr>
        <p:txBody>
          <a:bodyPr wrap="square" lIns="1016" tIns="1016" rIns="1016" bIns="1016" rtlCol="0" anchor="ctr"/>
          <a:lstStyle/>
          <a:p>
            <a:pPr marL="0" indent="0">
              <a:buNone/>
            </a:pPr>
            <a:r>
              <a:rPr lang="en-US" sz="1800" b="1" dirty="0">
                <a:solidFill>
                  <a:srgbClr val="1F2933"/>
                </a:solidFill>
                <a:latin typeface="Calibri" panose="020F0502020204030204" pitchFamily="34" charset="0"/>
                <a:cs typeface="Calibri" panose="020F0502020204030204" pitchFamily="34" charset="0"/>
              </a:rPr>
              <a:t>Part 1</a:t>
            </a:r>
            <a:endParaRPr lang="en-US" sz="1800" dirty="0">
              <a:latin typeface="Calibri" panose="020F0502020204030204" pitchFamily="34" charset="0"/>
              <a:cs typeface="Calibri" panose="020F0502020204030204" pitchFamily="34" charset="0"/>
            </a:endParaRPr>
          </a:p>
        </p:txBody>
      </p:sp>
      <p:sp>
        <p:nvSpPr>
          <p:cNvPr id="34" name="Text 6">
            <a:extLst>
              <a:ext uri="{FF2B5EF4-FFF2-40B4-BE49-F238E27FC236}">
                <a16:creationId xmlns:a16="http://schemas.microsoft.com/office/drawing/2014/main" id="{8BE3D81A-0A5D-00B6-15A0-4447310CF9FF}"/>
              </a:ext>
            </a:extLst>
          </p:cNvPr>
          <p:cNvSpPr/>
          <p:nvPr/>
        </p:nvSpPr>
        <p:spPr>
          <a:xfrm>
            <a:off x="4343400" y="2677875"/>
            <a:ext cx="6309360" cy="411480"/>
          </a:xfrm>
          <a:prstGeom prst="rect">
            <a:avLst/>
          </a:prstGeom>
          <a:solidFill>
            <a:srgbClr val="FFFFFF"/>
          </a:solidFill>
          <a:ln>
            <a:solidFill>
              <a:srgbClr val="CAD6E3"/>
            </a:solidFill>
          </a:ln>
        </p:spPr>
        <p:txBody>
          <a:bodyPr wrap="square" lIns="1016" tIns="1016" rIns="1016" bIns="1016" rtlCol="0" anchor="ctr"/>
          <a:lstStyle/>
          <a:p>
            <a:pPr marL="0" indent="0">
              <a:buNone/>
            </a:pPr>
            <a:r>
              <a:rPr lang="en-US" sz="1800" dirty="0">
                <a:solidFill>
                  <a:srgbClr val="1F2933"/>
                </a:solidFill>
                <a:latin typeface="Calibri" panose="020F0502020204030204" pitchFamily="34" charset="0"/>
                <a:cs typeface="Calibri" panose="020F0502020204030204" pitchFamily="34" charset="0"/>
              </a:rPr>
              <a:t>Understand the rubric</a:t>
            </a:r>
            <a:endParaRPr lang="en-US" sz="1800" dirty="0">
              <a:latin typeface="Calibri" panose="020F0502020204030204" pitchFamily="34" charset="0"/>
              <a:cs typeface="Calibri" panose="020F0502020204030204" pitchFamily="34" charset="0"/>
            </a:endParaRPr>
          </a:p>
        </p:txBody>
      </p:sp>
      <p:sp>
        <p:nvSpPr>
          <p:cNvPr id="35" name="Text 7">
            <a:extLst>
              <a:ext uri="{FF2B5EF4-FFF2-40B4-BE49-F238E27FC236}">
                <a16:creationId xmlns:a16="http://schemas.microsoft.com/office/drawing/2014/main" id="{E04B83BE-9A52-1D1D-0F88-5CFCF2C62907}"/>
              </a:ext>
              <a:ext uri="{C183D7F6-B498-43B3-948B-1728B52AA6E4}">
                <adec:decorative xmlns:adec="http://schemas.microsoft.com/office/drawing/2017/decorative" val="1"/>
              </a:ext>
            </a:extLst>
          </p:cNvPr>
          <p:cNvSpPr/>
          <p:nvPr/>
        </p:nvSpPr>
        <p:spPr>
          <a:xfrm>
            <a:off x="777240" y="3363675"/>
            <a:ext cx="1097280" cy="411480"/>
          </a:xfrm>
          <a:prstGeom prst="rect">
            <a:avLst/>
          </a:prstGeom>
          <a:solidFill>
            <a:srgbClr val="F5F7FA"/>
          </a:solidFill>
          <a:ln>
            <a:solidFill>
              <a:srgbClr val="CAD6E3"/>
            </a:solidFill>
          </a:ln>
        </p:spPr>
        <p:txBody>
          <a:bodyPr wrap="square" lIns="1016" tIns="1016" rIns="1016" bIns="1016" rtlCol="0" anchor="ctr"/>
          <a:lstStyle/>
          <a:p>
            <a:pPr marL="0" indent="0" algn="ctr">
              <a:buNone/>
            </a:pPr>
            <a:r>
              <a:rPr lang="en-US" sz="1800" b="1" dirty="0">
                <a:solidFill>
                  <a:srgbClr val="2E4E7E"/>
                </a:solidFill>
                <a:latin typeface="Calibri" panose="020F0502020204030204" pitchFamily="34" charset="0"/>
                <a:cs typeface="Calibri" panose="020F0502020204030204" pitchFamily="34" charset="0"/>
              </a:rPr>
              <a:t>15 min</a:t>
            </a:r>
            <a:endParaRPr lang="en-US" sz="1800" dirty="0">
              <a:latin typeface="Calibri" panose="020F0502020204030204" pitchFamily="34" charset="0"/>
              <a:cs typeface="Calibri" panose="020F0502020204030204" pitchFamily="34" charset="0"/>
            </a:endParaRPr>
          </a:p>
        </p:txBody>
      </p:sp>
      <p:sp>
        <p:nvSpPr>
          <p:cNvPr id="36" name="Text 8">
            <a:extLst>
              <a:ext uri="{FF2B5EF4-FFF2-40B4-BE49-F238E27FC236}">
                <a16:creationId xmlns:a16="http://schemas.microsoft.com/office/drawing/2014/main" id="{10CEEB2F-778E-9B78-BE7F-59F2B3F0D445}"/>
              </a:ext>
            </a:extLst>
          </p:cNvPr>
          <p:cNvSpPr/>
          <p:nvPr/>
        </p:nvSpPr>
        <p:spPr>
          <a:xfrm>
            <a:off x="2057400" y="3363675"/>
            <a:ext cx="2057400" cy="411480"/>
          </a:xfrm>
          <a:prstGeom prst="rect">
            <a:avLst/>
          </a:prstGeom>
          <a:solidFill>
            <a:srgbClr val="F5F7FA"/>
          </a:solidFill>
          <a:ln>
            <a:solidFill>
              <a:srgbClr val="CAD6E3"/>
            </a:solidFill>
          </a:ln>
        </p:spPr>
        <p:txBody>
          <a:bodyPr wrap="square" lIns="1016" tIns="1016" rIns="1016" bIns="1016" rtlCol="0" anchor="ctr"/>
          <a:lstStyle/>
          <a:p>
            <a:pPr marL="0" indent="0">
              <a:buNone/>
            </a:pPr>
            <a:r>
              <a:rPr lang="en-US" sz="1800" b="1" dirty="0">
                <a:solidFill>
                  <a:srgbClr val="1F2933"/>
                </a:solidFill>
                <a:latin typeface="Calibri" panose="020F0502020204030204" pitchFamily="34" charset="0"/>
                <a:cs typeface="Calibri" panose="020F0502020204030204" pitchFamily="34" charset="0"/>
              </a:rPr>
              <a:t>Part 2</a:t>
            </a:r>
            <a:endParaRPr lang="en-US" sz="1800" dirty="0">
              <a:latin typeface="Calibri" panose="020F0502020204030204" pitchFamily="34" charset="0"/>
              <a:cs typeface="Calibri" panose="020F0502020204030204" pitchFamily="34" charset="0"/>
            </a:endParaRPr>
          </a:p>
        </p:txBody>
      </p:sp>
      <p:sp>
        <p:nvSpPr>
          <p:cNvPr id="37" name="Text 9">
            <a:extLst>
              <a:ext uri="{FF2B5EF4-FFF2-40B4-BE49-F238E27FC236}">
                <a16:creationId xmlns:a16="http://schemas.microsoft.com/office/drawing/2014/main" id="{F45C7E9E-C332-CEF2-6600-19D1D0AE73A1}"/>
              </a:ext>
            </a:extLst>
          </p:cNvPr>
          <p:cNvSpPr/>
          <p:nvPr/>
        </p:nvSpPr>
        <p:spPr>
          <a:xfrm>
            <a:off x="4343400" y="3363675"/>
            <a:ext cx="6309360" cy="411480"/>
          </a:xfrm>
          <a:prstGeom prst="rect">
            <a:avLst/>
          </a:prstGeom>
          <a:solidFill>
            <a:srgbClr val="F5F7FA"/>
          </a:solidFill>
          <a:ln>
            <a:solidFill>
              <a:srgbClr val="CAD6E3"/>
            </a:solidFill>
          </a:ln>
        </p:spPr>
        <p:txBody>
          <a:bodyPr wrap="square" lIns="1016" tIns="1016" rIns="1016" bIns="1016" rtlCol="0" anchor="ctr"/>
          <a:lstStyle/>
          <a:p>
            <a:pPr marL="0" indent="0">
              <a:buNone/>
            </a:pPr>
            <a:r>
              <a:rPr lang="en-US" sz="1800" dirty="0">
                <a:solidFill>
                  <a:srgbClr val="1F2933"/>
                </a:solidFill>
                <a:latin typeface="Calibri" panose="020F0502020204030204" pitchFamily="34" charset="0"/>
                <a:cs typeface="Calibri" panose="020F0502020204030204" pitchFamily="34" charset="0"/>
              </a:rPr>
              <a:t>Calibrate scores</a:t>
            </a:r>
            <a:endParaRPr lang="en-US" sz="1800" dirty="0">
              <a:latin typeface="Calibri" panose="020F0502020204030204" pitchFamily="34" charset="0"/>
              <a:cs typeface="Calibri" panose="020F0502020204030204" pitchFamily="34" charset="0"/>
            </a:endParaRPr>
          </a:p>
        </p:txBody>
      </p:sp>
      <p:sp>
        <p:nvSpPr>
          <p:cNvPr id="38" name="Text 10">
            <a:extLst>
              <a:ext uri="{FF2B5EF4-FFF2-40B4-BE49-F238E27FC236}">
                <a16:creationId xmlns:a16="http://schemas.microsoft.com/office/drawing/2014/main" id="{1380A812-EFF3-0196-B86D-12C28E6DFA32}"/>
              </a:ext>
              <a:ext uri="{C183D7F6-B498-43B3-948B-1728B52AA6E4}">
                <adec:decorative xmlns:adec="http://schemas.microsoft.com/office/drawing/2017/decorative" val="1"/>
              </a:ext>
            </a:extLst>
          </p:cNvPr>
          <p:cNvSpPr/>
          <p:nvPr/>
        </p:nvSpPr>
        <p:spPr>
          <a:xfrm>
            <a:off x="777240" y="4049475"/>
            <a:ext cx="1097280" cy="411480"/>
          </a:xfrm>
          <a:prstGeom prst="rect">
            <a:avLst/>
          </a:prstGeom>
          <a:solidFill>
            <a:srgbClr val="FFFFFF"/>
          </a:solidFill>
          <a:ln>
            <a:solidFill>
              <a:srgbClr val="CAD6E3"/>
            </a:solidFill>
          </a:ln>
        </p:spPr>
        <p:txBody>
          <a:bodyPr wrap="square" lIns="1016" tIns="1016" rIns="1016" bIns="1016" rtlCol="0" anchor="ctr"/>
          <a:lstStyle/>
          <a:p>
            <a:pPr marL="0" indent="0" algn="ctr">
              <a:buNone/>
            </a:pPr>
            <a:r>
              <a:rPr lang="en-US" sz="1800" b="1" dirty="0">
                <a:solidFill>
                  <a:srgbClr val="2E4E7E"/>
                </a:solidFill>
                <a:latin typeface="Calibri" panose="020F0502020204030204" pitchFamily="34" charset="0"/>
                <a:cs typeface="Calibri" panose="020F0502020204030204" pitchFamily="34" charset="0"/>
              </a:rPr>
              <a:t>15 min</a:t>
            </a:r>
            <a:endParaRPr lang="en-US" sz="1800" dirty="0">
              <a:latin typeface="Calibri" panose="020F0502020204030204" pitchFamily="34" charset="0"/>
              <a:cs typeface="Calibri" panose="020F0502020204030204" pitchFamily="34" charset="0"/>
            </a:endParaRPr>
          </a:p>
        </p:txBody>
      </p:sp>
      <p:sp>
        <p:nvSpPr>
          <p:cNvPr id="39" name="Text 11">
            <a:extLst>
              <a:ext uri="{FF2B5EF4-FFF2-40B4-BE49-F238E27FC236}">
                <a16:creationId xmlns:a16="http://schemas.microsoft.com/office/drawing/2014/main" id="{B8F61681-8EF0-6491-5634-5457F22A7518}"/>
              </a:ext>
            </a:extLst>
          </p:cNvPr>
          <p:cNvSpPr/>
          <p:nvPr/>
        </p:nvSpPr>
        <p:spPr>
          <a:xfrm>
            <a:off x="2057400" y="4049475"/>
            <a:ext cx="2057400" cy="411480"/>
          </a:xfrm>
          <a:prstGeom prst="rect">
            <a:avLst/>
          </a:prstGeom>
          <a:solidFill>
            <a:srgbClr val="FFFFFF"/>
          </a:solidFill>
          <a:ln>
            <a:solidFill>
              <a:srgbClr val="CAD6E3"/>
            </a:solidFill>
          </a:ln>
        </p:spPr>
        <p:txBody>
          <a:bodyPr wrap="square" lIns="1016" tIns="1016" rIns="1016" bIns="1016" rtlCol="0" anchor="ctr"/>
          <a:lstStyle/>
          <a:p>
            <a:pPr marL="0" indent="0">
              <a:buNone/>
            </a:pPr>
            <a:r>
              <a:rPr lang="en-US" sz="1800" b="1" dirty="0">
                <a:solidFill>
                  <a:srgbClr val="1F2933"/>
                </a:solidFill>
                <a:latin typeface="Calibri" panose="020F0502020204030204" pitchFamily="34" charset="0"/>
                <a:cs typeface="Calibri" panose="020F0502020204030204" pitchFamily="34" charset="0"/>
              </a:rPr>
              <a:t>Part 3</a:t>
            </a:r>
            <a:endParaRPr lang="en-US" sz="1800" dirty="0">
              <a:latin typeface="Calibri" panose="020F0502020204030204" pitchFamily="34" charset="0"/>
              <a:cs typeface="Calibri" panose="020F0502020204030204" pitchFamily="34" charset="0"/>
            </a:endParaRPr>
          </a:p>
        </p:txBody>
      </p:sp>
      <p:sp>
        <p:nvSpPr>
          <p:cNvPr id="40" name="Text 12">
            <a:extLst>
              <a:ext uri="{FF2B5EF4-FFF2-40B4-BE49-F238E27FC236}">
                <a16:creationId xmlns:a16="http://schemas.microsoft.com/office/drawing/2014/main" id="{50E515F1-20F3-0575-E0A5-D243874FEA2C}"/>
              </a:ext>
            </a:extLst>
          </p:cNvPr>
          <p:cNvSpPr/>
          <p:nvPr/>
        </p:nvSpPr>
        <p:spPr>
          <a:xfrm>
            <a:off x="4343400" y="4049475"/>
            <a:ext cx="6309360" cy="411480"/>
          </a:xfrm>
          <a:prstGeom prst="rect">
            <a:avLst/>
          </a:prstGeom>
          <a:solidFill>
            <a:srgbClr val="FFFFFF"/>
          </a:solidFill>
          <a:ln>
            <a:solidFill>
              <a:srgbClr val="CAD6E3"/>
            </a:solidFill>
          </a:ln>
        </p:spPr>
        <p:txBody>
          <a:bodyPr wrap="square" lIns="1016" tIns="1016" rIns="1016" bIns="1016" rtlCol="0" anchor="ctr"/>
          <a:lstStyle/>
          <a:p>
            <a:r>
              <a:rPr lang="en-US" dirty="0">
                <a:solidFill>
                  <a:srgbClr val="1F2933"/>
                </a:solidFill>
                <a:latin typeface="Calibri" panose="020F0502020204030204" pitchFamily="34" charset="0"/>
                <a:cs typeface="Calibri" panose="020F0502020204030204" pitchFamily="34" charset="0"/>
              </a:rPr>
              <a:t> Honesty in feedback  </a:t>
            </a:r>
            <a:r>
              <a:rPr lang="en-US" sz="1800" dirty="0">
                <a:solidFill>
                  <a:srgbClr val="1F2933"/>
                </a:solidFill>
                <a:latin typeface="Calibri" panose="020F0502020204030204" pitchFamily="34" charset="0"/>
                <a:cs typeface="Calibri" panose="020F0502020204030204" pitchFamily="34" charset="0"/>
              </a:rPr>
              <a:t>and </a:t>
            </a:r>
            <a:r>
              <a:rPr lang="en-US" dirty="0">
                <a:solidFill>
                  <a:srgbClr val="1F2933"/>
                </a:solidFill>
                <a:latin typeface="Calibri" panose="020F0502020204030204" pitchFamily="34" charset="0"/>
                <a:cs typeface="Calibri" panose="020F0502020204030204" pitchFamily="34" charset="0"/>
              </a:rPr>
              <a:t>p</a:t>
            </a:r>
            <a:r>
              <a:rPr lang="en-US" sz="1800" dirty="0">
                <a:solidFill>
                  <a:srgbClr val="1F2933"/>
                </a:solidFill>
                <a:latin typeface="Calibri" panose="020F0502020204030204" pitchFamily="34" charset="0"/>
                <a:cs typeface="Calibri" panose="020F0502020204030204" pitchFamily="34" charset="0"/>
              </a:rPr>
              <a:t>roviding </a:t>
            </a:r>
            <a:r>
              <a:rPr lang="en-US" dirty="0">
                <a:solidFill>
                  <a:srgbClr val="1F2933"/>
                </a:solidFill>
                <a:latin typeface="Calibri" panose="020F0502020204030204" pitchFamily="34" charset="0"/>
                <a:cs typeface="Calibri" panose="020F0502020204030204" pitchFamily="34" charset="0"/>
              </a:rPr>
              <a:t>constructive feedback </a:t>
            </a:r>
            <a:endParaRPr lang="en-US" sz="1800" dirty="0">
              <a:latin typeface="Calibri" panose="020F0502020204030204" pitchFamily="34" charset="0"/>
              <a:cs typeface="Calibri" panose="020F0502020204030204" pitchFamily="34" charset="0"/>
            </a:endParaRPr>
          </a:p>
        </p:txBody>
      </p:sp>
      <p:sp>
        <p:nvSpPr>
          <p:cNvPr id="41" name="Text 13">
            <a:extLst>
              <a:ext uri="{FF2B5EF4-FFF2-40B4-BE49-F238E27FC236}">
                <a16:creationId xmlns:a16="http://schemas.microsoft.com/office/drawing/2014/main" id="{26C20978-1778-3AEA-8077-25091F284100}"/>
              </a:ext>
              <a:ext uri="{C183D7F6-B498-43B3-948B-1728B52AA6E4}">
                <adec:decorative xmlns:adec="http://schemas.microsoft.com/office/drawing/2017/decorative" val="1"/>
              </a:ext>
            </a:extLst>
          </p:cNvPr>
          <p:cNvSpPr/>
          <p:nvPr/>
        </p:nvSpPr>
        <p:spPr>
          <a:xfrm>
            <a:off x="792480" y="4735275"/>
            <a:ext cx="1097280" cy="411480"/>
          </a:xfrm>
          <a:prstGeom prst="rect">
            <a:avLst/>
          </a:prstGeom>
          <a:solidFill>
            <a:srgbClr val="F5F7FA"/>
          </a:solidFill>
          <a:ln>
            <a:solidFill>
              <a:srgbClr val="CAD6E3"/>
            </a:solidFill>
          </a:ln>
        </p:spPr>
        <p:txBody>
          <a:bodyPr wrap="square" lIns="1016" tIns="1016" rIns="1016" bIns="1016" rtlCol="0" anchor="ctr"/>
          <a:lstStyle/>
          <a:p>
            <a:pPr marL="0" indent="0" algn="ctr">
              <a:buNone/>
            </a:pPr>
            <a:r>
              <a:rPr lang="en-US" sz="1800" b="1" dirty="0">
                <a:solidFill>
                  <a:srgbClr val="2E4E7E"/>
                </a:solidFill>
                <a:latin typeface="Calibri" panose="020F0502020204030204" pitchFamily="34" charset="0"/>
                <a:cs typeface="Calibri" panose="020F0502020204030204" pitchFamily="34" charset="0"/>
              </a:rPr>
              <a:t>5 min</a:t>
            </a:r>
            <a:endParaRPr lang="en-US" sz="1800" dirty="0">
              <a:latin typeface="Calibri" panose="020F0502020204030204" pitchFamily="34" charset="0"/>
              <a:cs typeface="Calibri" panose="020F0502020204030204" pitchFamily="34" charset="0"/>
            </a:endParaRPr>
          </a:p>
        </p:txBody>
      </p:sp>
      <p:sp>
        <p:nvSpPr>
          <p:cNvPr id="42" name="Text 14">
            <a:extLst>
              <a:ext uri="{FF2B5EF4-FFF2-40B4-BE49-F238E27FC236}">
                <a16:creationId xmlns:a16="http://schemas.microsoft.com/office/drawing/2014/main" id="{54A62083-83F5-6DFB-D014-6C0AF78E0995}"/>
              </a:ext>
            </a:extLst>
          </p:cNvPr>
          <p:cNvSpPr/>
          <p:nvPr/>
        </p:nvSpPr>
        <p:spPr>
          <a:xfrm>
            <a:off x="2057400" y="4735275"/>
            <a:ext cx="2057400" cy="411480"/>
          </a:xfrm>
          <a:prstGeom prst="rect">
            <a:avLst/>
          </a:prstGeom>
          <a:solidFill>
            <a:srgbClr val="F5F7FA"/>
          </a:solidFill>
          <a:ln>
            <a:solidFill>
              <a:srgbClr val="CAD6E3"/>
            </a:solidFill>
          </a:ln>
        </p:spPr>
        <p:txBody>
          <a:bodyPr wrap="square" lIns="1016" tIns="1016" rIns="1016" bIns="1016" rtlCol="0" anchor="ctr"/>
          <a:lstStyle/>
          <a:p>
            <a:pPr marL="0" indent="0">
              <a:buNone/>
            </a:pPr>
            <a:r>
              <a:rPr lang="en-US" sz="1800" b="1" dirty="0">
                <a:solidFill>
                  <a:srgbClr val="1F2933"/>
                </a:solidFill>
                <a:latin typeface="Calibri" panose="020F0502020204030204" pitchFamily="34" charset="0"/>
                <a:cs typeface="Calibri" panose="020F0502020204030204" pitchFamily="34" charset="0"/>
              </a:rPr>
              <a:t>Closing</a:t>
            </a:r>
            <a:endParaRPr lang="en-US" sz="1800" dirty="0">
              <a:latin typeface="Calibri" panose="020F0502020204030204" pitchFamily="34" charset="0"/>
              <a:cs typeface="Calibri" panose="020F0502020204030204" pitchFamily="34" charset="0"/>
            </a:endParaRPr>
          </a:p>
        </p:txBody>
      </p:sp>
      <p:sp>
        <p:nvSpPr>
          <p:cNvPr id="43" name="Text 15">
            <a:extLst>
              <a:ext uri="{FF2B5EF4-FFF2-40B4-BE49-F238E27FC236}">
                <a16:creationId xmlns:a16="http://schemas.microsoft.com/office/drawing/2014/main" id="{5A7B7144-A0B8-2261-447B-AB09CD07E865}"/>
              </a:ext>
            </a:extLst>
          </p:cNvPr>
          <p:cNvSpPr/>
          <p:nvPr/>
        </p:nvSpPr>
        <p:spPr>
          <a:xfrm>
            <a:off x="4343400" y="4735275"/>
            <a:ext cx="6309360" cy="411480"/>
          </a:xfrm>
          <a:prstGeom prst="rect">
            <a:avLst/>
          </a:prstGeom>
          <a:solidFill>
            <a:srgbClr val="F5F7FA"/>
          </a:solidFill>
          <a:ln>
            <a:solidFill>
              <a:srgbClr val="CAD6E3"/>
            </a:solidFill>
          </a:ln>
        </p:spPr>
        <p:txBody>
          <a:bodyPr wrap="square" lIns="1016" tIns="1016" rIns="1016" bIns="1016" rtlCol="0" anchor="ctr"/>
          <a:lstStyle/>
          <a:p>
            <a:pPr marL="0" indent="0">
              <a:buNone/>
            </a:pPr>
            <a:r>
              <a:rPr lang="en-US" dirty="0">
                <a:solidFill>
                  <a:srgbClr val="1F2933"/>
                </a:solidFill>
                <a:latin typeface="Calibri" panose="020F0502020204030204" pitchFamily="34" charset="0"/>
                <a:cs typeface="Calibri" panose="020F0502020204030204" pitchFamily="34" charset="0"/>
              </a:rPr>
              <a:t>R</a:t>
            </a:r>
            <a:r>
              <a:rPr lang="en-US" sz="1800" dirty="0">
                <a:solidFill>
                  <a:srgbClr val="1F2933"/>
                </a:solidFill>
                <a:latin typeface="Calibri" panose="020F0502020204030204" pitchFamily="34" charset="0"/>
                <a:cs typeface="Calibri" panose="020F0502020204030204" pitchFamily="34" charset="0"/>
              </a:rPr>
              <a:t>eflection</a:t>
            </a:r>
            <a:endParaRPr lang="en-US" sz="1800" dirty="0">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1589153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462FD87-1A9F-B379-8F91-324CE21AA9E9}"/>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AC5AB9A-CAE6-B8CD-F641-CC848475C5FC}"/>
              </a:ext>
            </a:extLst>
          </p:cNvPr>
          <p:cNvSpPr>
            <a:spLocks noGrp="1"/>
          </p:cNvSpPr>
          <p:nvPr>
            <p:ph type="title" idx="4294967295"/>
          </p:nvPr>
        </p:nvSpPr>
        <p:spPr>
          <a:xfrm>
            <a:off x="306419" y="1233428"/>
            <a:ext cx="10083819" cy="91320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E4E7E"/>
                </a:solidFill>
                <a:effectLst/>
                <a:uLnTx/>
                <a:uFillTx/>
                <a:latin typeface="Calibri" panose="020F0502020204030204" pitchFamily="34" charset="0"/>
                <a:ea typeface="Aptos Display" pitchFamily="34" charset="-122"/>
                <a:cs typeface="Calibri" panose="020F0502020204030204" pitchFamily="34" charset="0"/>
              </a:rPr>
              <a:t>Opening: Think–Pair–Share</a:t>
            </a: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3" name="Text 2">
            <a:extLst>
              <a:ext uri="{FF2B5EF4-FFF2-40B4-BE49-F238E27FC236}">
                <a16:creationId xmlns:a16="http://schemas.microsoft.com/office/drawing/2014/main" id="{0BC97583-5E55-F5F6-5404-1B90B83615F0}"/>
              </a:ext>
            </a:extLst>
          </p:cNvPr>
          <p:cNvSpPr/>
          <p:nvPr/>
        </p:nvSpPr>
        <p:spPr>
          <a:xfrm>
            <a:off x="521602" y="1914143"/>
            <a:ext cx="1280160" cy="320040"/>
          </a:xfrm>
          <a:prstGeom prst="rect">
            <a:avLst/>
          </a:prstGeom>
          <a:noFill/>
          <a:ln/>
        </p:spPr>
        <p:txBody>
          <a:bodyPr wrap="square" lIns="0" tIns="0" rIns="0" bIns="0" rtlCol="0" anchor="ctr"/>
          <a:lstStyle/>
          <a:p>
            <a:pPr marL="0" indent="0">
              <a:buNone/>
            </a:pPr>
            <a:r>
              <a:rPr lang="en-US" sz="2400" b="1" dirty="0">
                <a:solidFill>
                  <a:srgbClr val="2E4E7E"/>
                </a:solidFill>
                <a:latin typeface="Calibri" panose="020F0502020204030204" pitchFamily="34" charset="0"/>
                <a:cs typeface="Calibri" panose="020F0502020204030204" pitchFamily="34" charset="0"/>
              </a:rPr>
              <a:t>Prompt</a:t>
            </a:r>
            <a:endParaRPr lang="en-US" sz="2400" dirty="0">
              <a:latin typeface="Calibri" panose="020F0502020204030204" pitchFamily="34" charset="0"/>
              <a:cs typeface="Calibri" panose="020F0502020204030204" pitchFamily="34" charset="0"/>
            </a:endParaRPr>
          </a:p>
        </p:txBody>
      </p:sp>
      <p:sp>
        <p:nvSpPr>
          <p:cNvPr id="6" name="Text 6">
            <a:extLst>
              <a:ext uri="{FF2B5EF4-FFF2-40B4-BE49-F238E27FC236}">
                <a16:creationId xmlns:a16="http://schemas.microsoft.com/office/drawing/2014/main" id="{89D1C6E0-AC04-631C-41CA-DE131BA46D75}"/>
              </a:ext>
              <a:ext uri="{C183D7F6-B498-43B3-948B-1728B52AA6E4}">
                <adec:decorative xmlns:adec="http://schemas.microsoft.com/office/drawing/2017/decorative" val="1"/>
              </a:ext>
            </a:extLst>
          </p:cNvPr>
          <p:cNvSpPr/>
          <p:nvPr/>
        </p:nvSpPr>
        <p:spPr>
          <a:xfrm>
            <a:off x="667322" y="4236895"/>
            <a:ext cx="1463040" cy="457200"/>
          </a:xfrm>
          <a:prstGeom prst="rect">
            <a:avLst/>
          </a:prstGeom>
          <a:solidFill>
            <a:srgbClr val="F5F7FA"/>
          </a:solidFill>
          <a:ln>
            <a:solidFill>
              <a:srgbClr val="F5F7FA"/>
            </a:solidFill>
          </a:ln>
        </p:spPr>
        <p:txBody>
          <a:bodyPr wrap="square" rtlCol="0" anchor="ctr">
            <a:normAutofit/>
          </a:bodyPr>
          <a:lstStyle/>
          <a:p>
            <a:pPr marL="0" indent="0" algn="ctr">
              <a:buNone/>
            </a:pPr>
            <a:r>
              <a:rPr lang="en-US" sz="2000" b="1" dirty="0">
                <a:solidFill>
                  <a:srgbClr val="2E4E7E"/>
                </a:solidFill>
                <a:latin typeface="Calibri" panose="020F0502020204030204" pitchFamily="34" charset="0"/>
                <a:cs typeface="Calibri" panose="020F0502020204030204" pitchFamily="34" charset="0"/>
              </a:rPr>
              <a:t>Think</a:t>
            </a:r>
            <a:endParaRPr lang="en-US" sz="2000" dirty="0">
              <a:latin typeface="Calibri" panose="020F0502020204030204" pitchFamily="34" charset="0"/>
              <a:cs typeface="Calibri" panose="020F0502020204030204" pitchFamily="34" charset="0"/>
            </a:endParaRPr>
          </a:p>
        </p:txBody>
      </p:sp>
      <p:sp>
        <p:nvSpPr>
          <p:cNvPr id="17" name="Text 7">
            <a:extLst>
              <a:ext uri="{FF2B5EF4-FFF2-40B4-BE49-F238E27FC236}">
                <a16:creationId xmlns:a16="http://schemas.microsoft.com/office/drawing/2014/main" id="{03EF7A68-8C18-B47E-56B5-152DEEBE0129}"/>
              </a:ext>
              <a:ext uri="{C183D7F6-B498-43B3-948B-1728B52AA6E4}">
                <adec:decorative xmlns:adec="http://schemas.microsoft.com/office/drawing/2017/decorative" val="1"/>
              </a:ext>
            </a:extLst>
          </p:cNvPr>
          <p:cNvSpPr/>
          <p:nvPr/>
        </p:nvSpPr>
        <p:spPr>
          <a:xfrm>
            <a:off x="3483032" y="4253994"/>
            <a:ext cx="1463040" cy="457200"/>
          </a:xfrm>
          <a:prstGeom prst="rect">
            <a:avLst/>
          </a:prstGeom>
          <a:solidFill>
            <a:srgbClr val="F5F7FA"/>
          </a:solidFill>
          <a:ln>
            <a:solidFill>
              <a:srgbClr val="F5F7FA"/>
            </a:solidFill>
          </a:ln>
        </p:spPr>
        <p:txBody>
          <a:bodyPr wrap="square" rtlCol="0" anchor="ctr">
            <a:normAutofit/>
          </a:bodyPr>
          <a:lstStyle/>
          <a:p>
            <a:pPr marL="0" indent="0" algn="ctr">
              <a:buNone/>
            </a:pPr>
            <a:r>
              <a:rPr lang="en-US" sz="2000" b="1" dirty="0">
                <a:solidFill>
                  <a:srgbClr val="2E4E7E"/>
                </a:solidFill>
                <a:latin typeface="Calibri" panose="020F0502020204030204" pitchFamily="34" charset="0"/>
                <a:cs typeface="Calibri" panose="020F0502020204030204" pitchFamily="34" charset="0"/>
              </a:rPr>
              <a:t>Pair</a:t>
            </a:r>
            <a:endParaRPr lang="en-US" sz="2000" dirty="0">
              <a:latin typeface="Calibri" panose="020F0502020204030204" pitchFamily="34" charset="0"/>
              <a:cs typeface="Calibri" panose="020F0502020204030204" pitchFamily="34" charset="0"/>
            </a:endParaRPr>
          </a:p>
        </p:txBody>
      </p:sp>
      <p:sp>
        <p:nvSpPr>
          <p:cNvPr id="18" name="Text 8">
            <a:extLst>
              <a:ext uri="{FF2B5EF4-FFF2-40B4-BE49-F238E27FC236}">
                <a16:creationId xmlns:a16="http://schemas.microsoft.com/office/drawing/2014/main" id="{B464D82F-E4A6-4D32-AA99-60A170D2ACA3}"/>
              </a:ext>
              <a:ext uri="{C183D7F6-B498-43B3-948B-1728B52AA6E4}">
                <adec:decorative xmlns:adec="http://schemas.microsoft.com/office/drawing/2017/decorative" val="1"/>
              </a:ext>
            </a:extLst>
          </p:cNvPr>
          <p:cNvSpPr/>
          <p:nvPr/>
        </p:nvSpPr>
        <p:spPr>
          <a:xfrm>
            <a:off x="6278267" y="4236895"/>
            <a:ext cx="1463040" cy="457200"/>
          </a:xfrm>
          <a:prstGeom prst="rect">
            <a:avLst/>
          </a:prstGeom>
          <a:solidFill>
            <a:srgbClr val="F5F7FA"/>
          </a:solidFill>
          <a:ln>
            <a:solidFill>
              <a:srgbClr val="F5F7FA"/>
            </a:solidFill>
          </a:ln>
        </p:spPr>
        <p:txBody>
          <a:bodyPr wrap="square" rtlCol="0" anchor="ctr">
            <a:normAutofit/>
          </a:bodyPr>
          <a:lstStyle/>
          <a:p>
            <a:pPr marL="0" indent="0" algn="ctr">
              <a:buNone/>
            </a:pPr>
            <a:r>
              <a:rPr lang="en-US" sz="2000" b="1" dirty="0">
                <a:solidFill>
                  <a:srgbClr val="2E4E7E"/>
                </a:solidFill>
                <a:latin typeface="Calibri" panose="020F0502020204030204" pitchFamily="34" charset="0"/>
                <a:cs typeface="Calibri" panose="020F0502020204030204" pitchFamily="34" charset="0"/>
              </a:rPr>
              <a:t>Share</a:t>
            </a:r>
            <a:endParaRPr lang="en-US" sz="2000" dirty="0">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05697C60-75B2-43E4-719C-F482C4967AE1}"/>
              </a:ext>
            </a:extLst>
          </p:cNvPr>
          <p:cNvSpPr txBox="1"/>
          <p:nvPr/>
        </p:nvSpPr>
        <p:spPr>
          <a:xfrm>
            <a:off x="521602" y="2413513"/>
            <a:ext cx="7653357" cy="892552"/>
          </a:xfrm>
          <a:prstGeom prst="rect">
            <a:avLst/>
          </a:prstGeom>
          <a:solidFill>
            <a:schemeClr val="accent1">
              <a:lumMod val="60000"/>
              <a:lumOff val="40000"/>
            </a:schemeClr>
          </a:solidFill>
        </p:spPr>
        <p:txBody>
          <a:bodyPr wrap="square">
            <a:spAutoFit/>
          </a:bodyPr>
          <a:lstStyle/>
          <a:p>
            <a:r>
              <a:rPr lang="en-US" sz="2600" dirty="0">
                <a:solidFill>
                  <a:srgbClr val="1F2933"/>
                </a:solidFill>
                <a:latin typeface="Calibri" panose="020F0502020204030204" pitchFamily="34" charset="0"/>
                <a:cs typeface="Calibri" panose="020F0502020204030204" pitchFamily="34" charset="0"/>
              </a:rPr>
              <a:t>In the past, how useful has a rubric been to you in scoring yourself and others? </a:t>
            </a:r>
          </a:p>
        </p:txBody>
      </p:sp>
    </p:spTree>
    <p:extLst>
      <p:ext uri="{BB962C8B-B14F-4D97-AF65-F5344CB8AC3E}">
        <p14:creationId xmlns:p14="http://schemas.microsoft.com/office/powerpoint/2010/main" val="139265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2A81D94-7F2E-D726-AF30-B8100011EA21}"/>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4B5C645-5417-1C7D-EC74-04A67FC8A841}"/>
              </a:ext>
            </a:extLst>
          </p:cNvPr>
          <p:cNvSpPr>
            <a:spLocks noGrp="1"/>
          </p:cNvSpPr>
          <p:nvPr>
            <p:ph type="title" idx="4294967295"/>
          </p:nvPr>
        </p:nvSpPr>
        <p:spPr>
          <a:xfrm>
            <a:off x="444490" y="1075612"/>
            <a:ext cx="10083819" cy="91320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E4E7E"/>
                </a:solidFill>
                <a:effectLst/>
                <a:uLnTx/>
                <a:uFillTx/>
                <a:latin typeface="Calibri" panose="020F0502020204030204" pitchFamily="34" charset="0"/>
                <a:ea typeface="Aptos Display" pitchFamily="34" charset="-122"/>
                <a:cs typeface="Calibri" panose="020F0502020204030204" pitchFamily="34" charset="0"/>
              </a:rPr>
              <a:t>Why a Rubric Helps</a:t>
            </a: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4" name="Text 2">
            <a:extLst>
              <a:ext uri="{FF2B5EF4-FFF2-40B4-BE49-F238E27FC236}">
                <a16:creationId xmlns:a16="http://schemas.microsoft.com/office/drawing/2014/main" id="{8233949A-3C46-78E1-FC81-A5E3F420052A}"/>
              </a:ext>
            </a:extLst>
          </p:cNvPr>
          <p:cNvSpPr/>
          <p:nvPr/>
        </p:nvSpPr>
        <p:spPr>
          <a:xfrm>
            <a:off x="83835" y="1881427"/>
            <a:ext cx="4846320" cy="320040"/>
          </a:xfrm>
          <a:prstGeom prst="rect">
            <a:avLst/>
          </a:prstGeom>
          <a:noFill/>
          <a:ln/>
        </p:spPr>
        <p:txBody>
          <a:bodyPr wrap="square" lIns="0" tIns="0" rIns="0" bIns="0" rtlCol="0" anchor="ctr"/>
          <a:lstStyle/>
          <a:p>
            <a:pPr marL="0" indent="0" algn="ctr">
              <a:buNone/>
            </a:pPr>
            <a:r>
              <a:rPr lang="en-US" sz="2200" b="1" dirty="0">
                <a:solidFill>
                  <a:srgbClr val="2E4E7E"/>
                </a:solidFill>
                <a:latin typeface="Calibri" panose="020F0502020204030204" pitchFamily="34" charset="0"/>
                <a:cs typeface="Calibri" panose="020F0502020204030204" pitchFamily="34" charset="0"/>
              </a:rPr>
              <a:t>1–10 rating only</a:t>
            </a:r>
            <a:endParaRPr lang="en-US" sz="2200" dirty="0">
              <a:latin typeface="Calibri" panose="020F0502020204030204" pitchFamily="34" charset="0"/>
              <a:cs typeface="Calibri" panose="020F0502020204030204" pitchFamily="34" charset="0"/>
            </a:endParaRPr>
          </a:p>
        </p:txBody>
      </p:sp>
      <p:sp>
        <p:nvSpPr>
          <p:cNvPr id="5" name="Shape 6">
            <a:extLst>
              <a:ext uri="{FF2B5EF4-FFF2-40B4-BE49-F238E27FC236}">
                <a16:creationId xmlns:a16="http://schemas.microsoft.com/office/drawing/2014/main" id="{618C26B1-B0EC-BBBB-B1E5-8F87ABF81983}"/>
              </a:ext>
              <a:ext uri="{C183D7F6-B498-43B3-948B-1728B52AA6E4}">
                <adec:decorative xmlns:adec="http://schemas.microsoft.com/office/drawing/2017/decorative" val="1"/>
              </a:ext>
            </a:extLst>
          </p:cNvPr>
          <p:cNvSpPr/>
          <p:nvPr/>
        </p:nvSpPr>
        <p:spPr>
          <a:xfrm>
            <a:off x="5824818" y="1390859"/>
            <a:ext cx="24595" cy="3120341"/>
          </a:xfrm>
          <a:prstGeom prst="line">
            <a:avLst/>
          </a:prstGeom>
          <a:noFill/>
          <a:ln w="25400">
            <a:solidFill>
              <a:srgbClr val="CAD6E3"/>
            </a:solidFill>
            <a:prstDash val="solid"/>
          </a:ln>
        </p:spPr>
        <p:txBody>
          <a:bodyPr/>
          <a:lstStyle/>
          <a:p>
            <a:endParaRPr lang="en-US"/>
          </a:p>
        </p:txBody>
      </p:sp>
      <p:sp>
        <p:nvSpPr>
          <p:cNvPr id="9" name="Text 3">
            <a:extLst>
              <a:ext uri="{FF2B5EF4-FFF2-40B4-BE49-F238E27FC236}">
                <a16:creationId xmlns:a16="http://schemas.microsoft.com/office/drawing/2014/main" id="{D42638E3-A9D1-5982-2CB5-EBE649799C73}"/>
              </a:ext>
            </a:extLst>
          </p:cNvPr>
          <p:cNvSpPr/>
          <p:nvPr/>
        </p:nvSpPr>
        <p:spPr>
          <a:xfrm>
            <a:off x="1005840" y="2395728"/>
            <a:ext cx="4480560" cy="731520"/>
          </a:xfrm>
          <a:prstGeom prst="rect">
            <a:avLst/>
          </a:prstGeom>
          <a:solidFill>
            <a:srgbClr val="F5F7FA"/>
          </a:solidFill>
          <a:ln>
            <a:solidFill>
              <a:srgbClr val="CAD6E3"/>
            </a:solidFill>
          </a:ln>
        </p:spPr>
        <p:txBody>
          <a:bodyPr wrap="square" lIns="2032" tIns="2032" rIns="2032" bIns="2032" rtlCol="0" anchor="ctr">
            <a:normAutofit/>
          </a:bodyPr>
          <a:lstStyle/>
          <a:p>
            <a:pPr marL="0" indent="0" algn="ctr">
              <a:buNone/>
            </a:pPr>
            <a:r>
              <a:rPr lang="en-US" sz="2200" dirty="0">
                <a:solidFill>
                  <a:srgbClr val="1F2933"/>
                </a:solidFill>
                <a:latin typeface="Calibri" panose="020F0502020204030204" pitchFamily="34" charset="0"/>
                <a:cs typeface="Calibri" panose="020F0502020204030204" pitchFamily="34" charset="0"/>
              </a:rPr>
              <a:t>A number may tell us what someone chose, but not why they chose it.</a:t>
            </a:r>
            <a:endParaRPr lang="en-US" sz="2200" dirty="0">
              <a:latin typeface="Calibri" panose="020F0502020204030204" pitchFamily="34" charset="0"/>
              <a:cs typeface="Calibri" panose="020F0502020204030204" pitchFamily="34" charset="0"/>
            </a:endParaRPr>
          </a:p>
        </p:txBody>
      </p:sp>
      <p:sp>
        <p:nvSpPr>
          <p:cNvPr id="12" name="Text 4">
            <a:extLst>
              <a:ext uri="{FF2B5EF4-FFF2-40B4-BE49-F238E27FC236}">
                <a16:creationId xmlns:a16="http://schemas.microsoft.com/office/drawing/2014/main" id="{74196908-EC04-3E82-4C64-5379BD570F8C}"/>
              </a:ext>
            </a:extLst>
          </p:cNvPr>
          <p:cNvSpPr/>
          <p:nvPr/>
        </p:nvSpPr>
        <p:spPr>
          <a:xfrm>
            <a:off x="6537960" y="1828800"/>
            <a:ext cx="4663440" cy="320040"/>
          </a:xfrm>
          <a:prstGeom prst="rect">
            <a:avLst/>
          </a:prstGeom>
          <a:noFill/>
          <a:ln/>
        </p:spPr>
        <p:txBody>
          <a:bodyPr wrap="square" lIns="0" tIns="0" rIns="0" bIns="0" rtlCol="0" anchor="ctr"/>
          <a:lstStyle/>
          <a:p>
            <a:pPr marL="0" indent="0" algn="ctr">
              <a:buNone/>
            </a:pPr>
            <a:r>
              <a:rPr lang="en-US" sz="2200" b="1" dirty="0">
                <a:solidFill>
                  <a:srgbClr val="2E4E7E"/>
                </a:solidFill>
                <a:latin typeface="Calibri" panose="020F0502020204030204" pitchFamily="34" charset="0"/>
                <a:cs typeface="Calibri" panose="020F0502020204030204" pitchFamily="34" charset="0"/>
              </a:rPr>
              <a:t>Rubric-based rating</a:t>
            </a:r>
            <a:endParaRPr lang="en-US" sz="2200" dirty="0">
              <a:latin typeface="Calibri" panose="020F0502020204030204" pitchFamily="34" charset="0"/>
              <a:cs typeface="Calibri" panose="020F0502020204030204" pitchFamily="34" charset="0"/>
            </a:endParaRPr>
          </a:p>
        </p:txBody>
      </p:sp>
      <p:sp>
        <p:nvSpPr>
          <p:cNvPr id="13" name="Text 5">
            <a:extLst>
              <a:ext uri="{FF2B5EF4-FFF2-40B4-BE49-F238E27FC236}">
                <a16:creationId xmlns:a16="http://schemas.microsoft.com/office/drawing/2014/main" id="{DED13E94-58C7-7EB7-9CC9-51309A54CA7A}"/>
              </a:ext>
            </a:extLst>
          </p:cNvPr>
          <p:cNvSpPr/>
          <p:nvPr/>
        </p:nvSpPr>
        <p:spPr>
          <a:xfrm>
            <a:off x="6342588" y="2395728"/>
            <a:ext cx="5331250" cy="731520"/>
          </a:xfrm>
          <a:prstGeom prst="rect">
            <a:avLst/>
          </a:prstGeom>
          <a:solidFill>
            <a:srgbClr val="EAF1F9"/>
          </a:solidFill>
          <a:ln>
            <a:solidFill>
              <a:srgbClr val="CAD6E3"/>
            </a:solidFill>
          </a:ln>
        </p:spPr>
        <p:txBody>
          <a:bodyPr wrap="square" lIns="2032" tIns="2032" rIns="2032" bIns="2032" rtlCol="0" anchor="ctr">
            <a:noAutofit/>
          </a:bodyPr>
          <a:lstStyle/>
          <a:p>
            <a:pPr marL="0" indent="0" algn="ctr">
              <a:buNone/>
            </a:pPr>
            <a:r>
              <a:rPr lang="en-US" sz="2200" dirty="0">
                <a:solidFill>
                  <a:srgbClr val="1F2933"/>
                </a:solidFill>
              </a:rPr>
              <a:t>A rubric connects the rating to observable behaviors and shared </a:t>
            </a:r>
            <a:r>
              <a:rPr lang="en-US" sz="2200" dirty="0">
                <a:solidFill>
                  <a:srgbClr val="1F2933"/>
                </a:solidFill>
                <a:latin typeface="Calibri" panose="020F0502020204030204" pitchFamily="34" charset="0"/>
                <a:cs typeface="Calibri" panose="020F0502020204030204" pitchFamily="34" charset="0"/>
              </a:rPr>
              <a:t>expectations</a:t>
            </a:r>
            <a:r>
              <a:rPr lang="en-US" sz="2200" dirty="0">
                <a:solidFill>
                  <a:srgbClr val="1F2933"/>
                </a:solidFill>
              </a:rPr>
              <a:t>.</a:t>
            </a:r>
            <a:endParaRPr lang="en-US" sz="2200" dirty="0"/>
          </a:p>
        </p:txBody>
      </p:sp>
      <p:sp>
        <p:nvSpPr>
          <p:cNvPr id="14" name="Text 7">
            <a:extLst>
              <a:ext uri="{FF2B5EF4-FFF2-40B4-BE49-F238E27FC236}">
                <a16:creationId xmlns:a16="http://schemas.microsoft.com/office/drawing/2014/main" id="{D7CF2982-8DDE-0E00-4A56-AFE2C1AADB05}"/>
              </a:ext>
            </a:extLst>
          </p:cNvPr>
          <p:cNvSpPr/>
          <p:nvPr/>
        </p:nvSpPr>
        <p:spPr>
          <a:xfrm>
            <a:off x="1417320" y="4709160"/>
            <a:ext cx="9418320" cy="594360"/>
          </a:xfrm>
          <a:prstGeom prst="rect">
            <a:avLst/>
          </a:prstGeom>
          <a:solidFill>
            <a:srgbClr val="FFF5CC"/>
          </a:solidFill>
          <a:ln w="12700">
            <a:solidFill>
              <a:srgbClr val="CAD6E3"/>
            </a:solidFill>
          </a:ln>
        </p:spPr>
        <p:txBody>
          <a:bodyPr wrap="square" rtlCol="0" anchor="ctr">
            <a:normAutofit/>
          </a:bodyPr>
          <a:lstStyle/>
          <a:p>
            <a:pPr marL="0" indent="0">
              <a:buNone/>
            </a:pPr>
            <a:r>
              <a:rPr lang="en-US" sz="2200" dirty="0">
                <a:solidFill>
                  <a:srgbClr val="1F2933"/>
                </a:solidFill>
                <a:latin typeface="Calibri" panose="020F0502020204030204" pitchFamily="34" charset="0"/>
                <a:cs typeface="Calibri" panose="020F0502020204030204" pitchFamily="34" charset="0"/>
              </a:rPr>
              <a:t>Discussion: Which approach would help you give fairer peer feedback? Why?</a:t>
            </a:r>
            <a:endParaRPr lang="en-US" sz="2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76307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EC76D0A-8585-81DF-4B38-02804DEDDBC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ABC177E1-5FF2-E789-47F2-D4FD83EE01ED}"/>
              </a:ext>
            </a:extLst>
          </p:cNvPr>
          <p:cNvSpPr>
            <a:spLocks noGrp="1"/>
          </p:cNvSpPr>
          <p:nvPr>
            <p:ph type="title" idx="4294967295"/>
          </p:nvPr>
        </p:nvSpPr>
        <p:spPr>
          <a:xfrm>
            <a:off x="734518" y="904727"/>
            <a:ext cx="10083819" cy="91320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E4E7E"/>
                </a:solidFill>
                <a:effectLst/>
                <a:uLnTx/>
                <a:uFillTx/>
                <a:latin typeface="Calibri" panose="020F0502020204030204" pitchFamily="34" charset="0"/>
                <a:ea typeface="Aptos Display" pitchFamily="34" charset="-122"/>
                <a:cs typeface="Calibri" panose="020F0502020204030204" pitchFamily="34" charset="0"/>
              </a:rPr>
              <a:t>Part 1: Understanding the Four Key Areas in the Rubric</a:t>
            </a:r>
          </a:p>
        </p:txBody>
      </p:sp>
      <p:sp>
        <p:nvSpPr>
          <p:cNvPr id="6" name="Text 2">
            <a:extLst>
              <a:ext uri="{FF2B5EF4-FFF2-40B4-BE49-F238E27FC236}">
                <a16:creationId xmlns:a16="http://schemas.microsoft.com/office/drawing/2014/main" id="{61E68D49-FC49-D28B-6124-B1430EECFB0F}"/>
              </a:ext>
            </a:extLst>
          </p:cNvPr>
          <p:cNvSpPr/>
          <p:nvPr/>
        </p:nvSpPr>
        <p:spPr>
          <a:xfrm>
            <a:off x="777240" y="1828800"/>
            <a:ext cx="4800600" cy="402336"/>
          </a:xfrm>
          <a:prstGeom prst="rect">
            <a:avLst/>
          </a:prstGeom>
          <a:solidFill>
            <a:srgbClr val="EAF1F9"/>
          </a:solidFill>
          <a:ln>
            <a:solidFill>
              <a:srgbClr val="CAD6E3"/>
            </a:solidFill>
          </a:ln>
        </p:spPr>
        <p:txBody>
          <a:bodyPr wrap="square" lIns="1270" tIns="1270" rIns="1270" bIns="1270" rtlCol="0" anchor="ctr"/>
          <a:lstStyle/>
          <a:p>
            <a:pPr marL="0" indent="0" algn="ctr">
              <a:buNone/>
            </a:pPr>
            <a:r>
              <a:rPr lang="en-US" sz="2400" b="1" dirty="0">
                <a:solidFill>
                  <a:srgbClr val="2E4E7E"/>
                </a:solidFill>
                <a:latin typeface="Calibri" panose="020F0502020204030204" pitchFamily="34" charset="0"/>
                <a:cs typeface="Calibri" panose="020F0502020204030204" pitchFamily="34" charset="0"/>
              </a:rPr>
              <a:t>Participation</a:t>
            </a:r>
            <a:endParaRPr lang="en-US" sz="2400" dirty="0">
              <a:latin typeface="Calibri" panose="020F0502020204030204" pitchFamily="34" charset="0"/>
              <a:cs typeface="Calibri" panose="020F0502020204030204" pitchFamily="34" charset="0"/>
            </a:endParaRPr>
          </a:p>
        </p:txBody>
      </p:sp>
      <p:sp>
        <p:nvSpPr>
          <p:cNvPr id="15" name="Text 3">
            <a:extLst>
              <a:ext uri="{FF2B5EF4-FFF2-40B4-BE49-F238E27FC236}">
                <a16:creationId xmlns:a16="http://schemas.microsoft.com/office/drawing/2014/main" id="{8C9C64C7-C262-0A45-C6BA-ABB75FBE5BCB}"/>
              </a:ext>
            </a:extLst>
          </p:cNvPr>
          <p:cNvSpPr/>
          <p:nvPr/>
        </p:nvSpPr>
        <p:spPr>
          <a:xfrm>
            <a:off x="777240" y="2304288"/>
            <a:ext cx="4800600" cy="658368"/>
          </a:xfrm>
          <a:prstGeom prst="rect">
            <a:avLst/>
          </a:prstGeom>
          <a:solidFill>
            <a:srgbClr val="FFFFFF"/>
          </a:solidFill>
          <a:ln>
            <a:solidFill>
              <a:srgbClr val="CAD6E3"/>
            </a:solidFill>
          </a:ln>
        </p:spPr>
        <p:txBody>
          <a:bodyPr wrap="square" lIns="1524" tIns="1524" rIns="1524" bIns="1524" rtlCol="0" anchor="ctr">
            <a:normAutofit/>
          </a:bodyPr>
          <a:lstStyle/>
          <a:p>
            <a:pPr marL="0" indent="0" algn="ctr">
              <a:buNone/>
            </a:pPr>
            <a:r>
              <a:rPr lang="en-US" sz="2000" dirty="0">
                <a:solidFill>
                  <a:srgbClr val="1F2933"/>
                </a:solidFill>
                <a:latin typeface="Calibri" panose="020F0502020204030204" pitchFamily="34" charset="0"/>
                <a:cs typeface="Calibri" panose="020F0502020204030204" pitchFamily="34" charset="0"/>
              </a:rPr>
              <a:t>Developing ideas and planning the project</a:t>
            </a:r>
            <a:endParaRPr lang="en-US" sz="2000" dirty="0">
              <a:latin typeface="Calibri" panose="020F0502020204030204" pitchFamily="34" charset="0"/>
              <a:cs typeface="Calibri" panose="020F0502020204030204" pitchFamily="34" charset="0"/>
            </a:endParaRPr>
          </a:p>
        </p:txBody>
      </p:sp>
      <p:sp>
        <p:nvSpPr>
          <p:cNvPr id="16" name="Text 4">
            <a:extLst>
              <a:ext uri="{FF2B5EF4-FFF2-40B4-BE49-F238E27FC236}">
                <a16:creationId xmlns:a16="http://schemas.microsoft.com/office/drawing/2014/main" id="{C01FDA4C-D8FF-DBEB-6BA5-8B39657A8BED}"/>
              </a:ext>
            </a:extLst>
          </p:cNvPr>
          <p:cNvSpPr/>
          <p:nvPr/>
        </p:nvSpPr>
        <p:spPr>
          <a:xfrm>
            <a:off x="6446520" y="1828800"/>
            <a:ext cx="4800600" cy="402336"/>
          </a:xfrm>
          <a:prstGeom prst="rect">
            <a:avLst/>
          </a:prstGeom>
          <a:solidFill>
            <a:srgbClr val="FCEEDB"/>
          </a:solidFill>
          <a:ln>
            <a:solidFill>
              <a:srgbClr val="CAD6E3"/>
            </a:solidFill>
          </a:ln>
        </p:spPr>
        <p:txBody>
          <a:bodyPr wrap="square" lIns="1270" tIns="1270" rIns="1270" bIns="1270" rtlCol="0" anchor="ctr"/>
          <a:lstStyle/>
          <a:p>
            <a:pPr marL="0" indent="0" algn="ctr">
              <a:buNone/>
            </a:pPr>
            <a:r>
              <a:rPr lang="en-US" sz="2400" b="1" dirty="0">
                <a:solidFill>
                  <a:srgbClr val="8A4B19"/>
                </a:solidFill>
                <a:latin typeface="Calibri" panose="020F0502020204030204" pitchFamily="34" charset="0"/>
                <a:cs typeface="Calibri" panose="020F0502020204030204" pitchFamily="34" charset="0"/>
              </a:rPr>
              <a:t>Considering Ideas</a:t>
            </a:r>
            <a:endParaRPr lang="en-US" sz="2400" dirty="0">
              <a:latin typeface="Calibri" panose="020F0502020204030204" pitchFamily="34" charset="0"/>
              <a:cs typeface="Calibri" panose="020F0502020204030204" pitchFamily="34" charset="0"/>
            </a:endParaRPr>
          </a:p>
        </p:txBody>
      </p:sp>
      <p:sp>
        <p:nvSpPr>
          <p:cNvPr id="17" name="Text 5">
            <a:extLst>
              <a:ext uri="{FF2B5EF4-FFF2-40B4-BE49-F238E27FC236}">
                <a16:creationId xmlns:a16="http://schemas.microsoft.com/office/drawing/2014/main" id="{400EB9A1-E0AC-1A7D-372F-E0DF53D2E1D7}"/>
              </a:ext>
            </a:extLst>
          </p:cNvPr>
          <p:cNvSpPr/>
          <p:nvPr/>
        </p:nvSpPr>
        <p:spPr>
          <a:xfrm>
            <a:off x="6446520" y="2304288"/>
            <a:ext cx="4800600" cy="658368"/>
          </a:xfrm>
          <a:prstGeom prst="rect">
            <a:avLst/>
          </a:prstGeom>
          <a:solidFill>
            <a:srgbClr val="FFFFFF"/>
          </a:solidFill>
          <a:ln>
            <a:solidFill>
              <a:srgbClr val="CAD6E3"/>
            </a:solidFill>
          </a:ln>
        </p:spPr>
        <p:txBody>
          <a:bodyPr wrap="square" lIns="1524" tIns="1524" rIns="1524" bIns="1524" rtlCol="0" anchor="ctr">
            <a:normAutofit/>
          </a:bodyPr>
          <a:lstStyle/>
          <a:p>
            <a:pPr marL="0" indent="0" algn="ctr">
              <a:buNone/>
            </a:pPr>
            <a:r>
              <a:rPr lang="en-US" sz="2000" dirty="0">
                <a:solidFill>
                  <a:srgbClr val="1F2933"/>
                </a:solidFill>
                <a:latin typeface="Calibri" panose="020F0502020204030204" pitchFamily="34" charset="0"/>
                <a:cs typeface="Calibri" panose="020F0502020204030204" pitchFamily="34" charset="0"/>
              </a:rPr>
              <a:t>Discussing and considering the ideas of others</a:t>
            </a:r>
            <a:endParaRPr lang="en-US" sz="2000" dirty="0">
              <a:latin typeface="Calibri" panose="020F0502020204030204" pitchFamily="34" charset="0"/>
              <a:cs typeface="Calibri" panose="020F0502020204030204" pitchFamily="34" charset="0"/>
            </a:endParaRPr>
          </a:p>
        </p:txBody>
      </p:sp>
      <p:sp>
        <p:nvSpPr>
          <p:cNvPr id="18" name="Text 6">
            <a:extLst>
              <a:ext uri="{FF2B5EF4-FFF2-40B4-BE49-F238E27FC236}">
                <a16:creationId xmlns:a16="http://schemas.microsoft.com/office/drawing/2014/main" id="{1210A38B-D5CC-A245-107A-0F10337F8097}"/>
              </a:ext>
            </a:extLst>
          </p:cNvPr>
          <p:cNvSpPr/>
          <p:nvPr/>
        </p:nvSpPr>
        <p:spPr>
          <a:xfrm>
            <a:off x="777240" y="3703320"/>
            <a:ext cx="4800600" cy="402336"/>
          </a:xfrm>
          <a:prstGeom prst="rect">
            <a:avLst/>
          </a:prstGeom>
          <a:solidFill>
            <a:srgbClr val="DFF3E4"/>
          </a:solidFill>
          <a:ln>
            <a:solidFill>
              <a:srgbClr val="CAD6E3"/>
            </a:solidFill>
          </a:ln>
        </p:spPr>
        <p:txBody>
          <a:bodyPr wrap="square" lIns="1270" tIns="1270" rIns="1270" bIns="1270" rtlCol="0" anchor="ctr"/>
          <a:lstStyle/>
          <a:p>
            <a:pPr marL="0" indent="0" algn="ctr">
              <a:buNone/>
            </a:pPr>
            <a:r>
              <a:rPr lang="en-US" sz="2400" b="1" dirty="0">
                <a:solidFill>
                  <a:srgbClr val="1F6B3B"/>
                </a:solidFill>
                <a:latin typeface="Calibri" panose="020F0502020204030204" pitchFamily="34" charset="0"/>
                <a:cs typeface="Calibri" panose="020F0502020204030204" pitchFamily="34" charset="0"/>
              </a:rPr>
              <a:t>Cooperation</a:t>
            </a:r>
            <a:endParaRPr lang="en-US" sz="2400" dirty="0">
              <a:latin typeface="Calibri" panose="020F0502020204030204" pitchFamily="34" charset="0"/>
              <a:cs typeface="Calibri" panose="020F0502020204030204" pitchFamily="34" charset="0"/>
            </a:endParaRPr>
          </a:p>
        </p:txBody>
      </p:sp>
      <p:sp>
        <p:nvSpPr>
          <p:cNvPr id="21" name="Text 7">
            <a:extLst>
              <a:ext uri="{FF2B5EF4-FFF2-40B4-BE49-F238E27FC236}">
                <a16:creationId xmlns:a16="http://schemas.microsoft.com/office/drawing/2014/main" id="{7EC2291D-1B24-DAB8-092A-21793D08C335}"/>
              </a:ext>
            </a:extLst>
          </p:cNvPr>
          <p:cNvSpPr/>
          <p:nvPr/>
        </p:nvSpPr>
        <p:spPr>
          <a:xfrm>
            <a:off x="777240" y="4178808"/>
            <a:ext cx="4800600" cy="658368"/>
          </a:xfrm>
          <a:prstGeom prst="rect">
            <a:avLst/>
          </a:prstGeom>
          <a:solidFill>
            <a:srgbClr val="FFFFFF"/>
          </a:solidFill>
          <a:ln>
            <a:solidFill>
              <a:srgbClr val="CAD6E3"/>
            </a:solidFill>
          </a:ln>
        </p:spPr>
        <p:txBody>
          <a:bodyPr wrap="square" lIns="1524" tIns="1524" rIns="1524" bIns="1524" rtlCol="0" anchor="ctr">
            <a:normAutofit/>
          </a:bodyPr>
          <a:lstStyle/>
          <a:p>
            <a:pPr marL="0" indent="0" algn="ctr">
              <a:buNone/>
            </a:pPr>
            <a:r>
              <a:rPr lang="en-US" sz="2000" dirty="0">
                <a:solidFill>
                  <a:srgbClr val="1F2933"/>
                </a:solidFill>
                <a:latin typeface="Calibri" panose="020F0502020204030204" pitchFamily="34" charset="0"/>
                <a:cs typeface="Calibri" panose="020F0502020204030204" pitchFamily="34" charset="0"/>
              </a:rPr>
              <a:t>Working constructively with group members</a:t>
            </a:r>
            <a:endParaRPr lang="en-US" sz="2000" dirty="0">
              <a:latin typeface="Calibri" panose="020F0502020204030204" pitchFamily="34" charset="0"/>
              <a:cs typeface="Calibri" panose="020F0502020204030204" pitchFamily="34" charset="0"/>
            </a:endParaRPr>
          </a:p>
        </p:txBody>
      </p:sp>
      <p:sp>
        <p:nvSpPr>
          <p:cNvPr id="19" name="Text 8">
            <a:extLst>
              <a:ext uri="{FF2B5EF4-FFF2-40B4-BE49-F238E27FC236}">
                <a16:creationId xmlns:a16="http://schemas.microsoft.com/office/drawing/2014/main" id="{E03661A4-7EB0-2887-2660-A6C9E0A193A1}"/>
              </a:ext>
            </a:extLst>
          </p:cNvPr>
          <p:cNvSpPr/>
          <p:nvPr/>
        </p:nvSpPr>
        <p:spPr>
          <a:xfrm>
            <a:off x="6446520" y="3703320"/>
            <a:ext cx="4800600" cy="402336"/>
          </a:xfrm>
          <a:prstGeom prst="rect">
            <a:avLst/>
          </a:prstGeom>
          <a:solidFill>
            <a:srgbClr val="EDE4F6"/>
          </a:solidFill>
          <a:ln>
            <a:solidFill>
              <a:srgbClr val="CAD6E3"/>
            </a:solidFill>
          </a:ln>
        </p:spPr>
        <p:txBody>
          <a:bodyPr wrap="square" lIns="1270" tIns="1270" rIns="1270" bIns="1270" rtlCol="0" anchor="ctr"/>
          <a:lstStyle/>
          <a:p>
            <a:pPr marL="0" indent="0" algn="ctr">
              <a:buNone/>
            </a:pPr>
            <a:r>
              <a:rPr lang="en-US" sz="2400" b="1" dirty="0">
                <a:solidFill>
                  <a:srgbClr val="5B3D87"/>
                </a:solidFill>
                <a:latin typeface="Calibri" panose="020F0502020204030204" pitchFamily="34" charset="0"/>
                <a:cs typeface="Calibri" panose="020F0502020204030204" pitchFamily="34" charset="0"/>
              </a:rPr>
              <a:t>Enthusiasm</a:t>
            </a:r>
            <a:endParaRPr lang="en-US" sz="2400" dirty="0">
              <a:latin typeface="Calibri" panose="020F0502020204030204" pitchFamily="34" charset="0"/>
              <a:cs typeface="Calibri" panose="020F0502020204030204" pitchFamily="34" charset="0"/>
            </a:endParaRPr>
          </a:p>
        </p:txBody>
      </p:sp>
      <p:sp>
        <p:nvSpPr>
          <p:cNvPr id="22" name="Text 9">
            <a:extLst>
              <a:ext uri="{FF2B5EF4-FFF2-40B4-BE49-F238E27FC236}">
                <a16:creationId xmlns:a16="http://schemas.microsoft.com/office/drawing/2014/main" id="{2253A32C-4F88-C614-BB65-7BC7CC372F95}"/>
              </a:ext>
            </a:extLst>
          </p:cNvPr>
          <p:cNvSpPr/>
          <p:nvPr/>
        </p:nvSpPr>
        <p:spPr>
          <a:xfrm>
            <a:off x="6446520" y="4178808"/>
            <a:ext cx="4800600" cy="658368"/>
          </a:xfrm>
          <a:prstGeom prst="rect">
            <a:avLst/>
          </a:prstGeom>
          <a:solidFill>
            <a:srgbClr val="FFFFFF"/>
          </a:solidFill>
          <a:ln>
            <a:solidFill>
              <a:srgbClr val="CAD6E3"/>
            </a:solidFill>
          </a:ln>
        </p:spPr>
        <p:txBody>
          <a:bodyPr wrap="square" lIns="1524" tIns="1524" rIns="1524" bIns="1524" rtlCol="0" anchor="ctr">
            <a:normAutofit/>
          </a:bodyPr>
          <a:lstStyle/>
          <a:p>
            <a:pPr marL="0" indent="0" algn="ctr">
              <a:buNone/>
            </a:pPr>
            <a:r>
              <a:rPr lang="en-US" sz="2000" dirty="0">
                <a:solidFill>
                  <a:srgbClr val="1F2933"/>
                </a:solidFill>
                <a:latin typeface="Calibri" panose="020F0502020204030204" pitchFamily="34" charset="0"/>
                <a:cs typeface="Calibri" panose="020F0502020204030204" pitchFamily="34" charset="0"/>
              </a:rPr>
              <a:t>Showing interest and energy toward the project</a:t>
            </a: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42461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53498C3-8CA3-556F-BF38-BD92C9DE547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4E43368B-3FFB-B027-E44F-703C862D3DB7}"/>
              </a:ext>
            </a:extLst>
          </p:cNvPr>
          <p:cNvSpPr>
            <a:spLocks noGrp="1"/>
          </p:cNvSpPr>
          <p:nvPr>
            <p:ph type="title" idx="4294967295"/>
          </p:nvPr>
        </p:nvSpPr>
        <p:spPr>
          <a:xfrm>
            <a:off x="584616" y="1148567"/>
            <a:ext cx="10233721" cy="91320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E4E7E"/>
                </a:solidFill>
                <a:effectLst/>
                <a:uLnTx/>
                <a:uFillTx/>
                <a:latin typeface="Calibri" panose="020F0502020204030204" pitchFamily="34" charset="0"/>
                <a:ea typeface="Aptos Display" pitchFamily="34" charset="-122"/>
                <a:cs typeface="Calibri" panose="020F0502020204030204" pitchFamily="34" charset="0"/>
              </a:rPr>
              <a:t>Activity 1: Color-Coding Practice</a:t>
            </a: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3" name="TextBox 2">
            <a:extLst>
              <a:ext uri="{FF2B5EF4-FFF2-40B4-BE49-F238E27FC236}">
                <a16:creationId xmlns:a16="http://schemas.microsoft.com/office/drawing/2014/main" id="{D882C0B0-8825-BDFF-F27E-2E2B4D060195}"/>
              </a:ext>
            </a:extLst>
          </p:cNvPr>
          <p:cNvSpPr txBox="1"/>
          <p:nvPr/>
        </p:nvSpPr>
        <p:spPr>
          <a:xfrm>
            <a:off x="514875" y="1921001"/>
            <a:ext cx="10818336" cy="984885"/>
          </a:xfrm>
          <a:prstGeom prst="rect">
            <a:avLst/>
          </a:prstGeom>
          <a:noFill/>
        </p:spPr>
        <p:txBody>
          <a:bodyPr wrap="square" lIns="91440" tIns="45720" rIns="91440" bIns="45720" rtlCol="0" anchor="t">
            <a:spAutoFit/>
          </a:bodyPr>
          <a:lstStyle/>
          <a:p>
            <a:r>
              <a:rPr lang="en-US" sz="2000" b="1">
                <a:latin typeface="Calibri"/>
                <a:ea typeface="Calibri"/>
                <a:cs typeface="Calibri"/>
              </a:rPr>
              <a:t>Directions: Carefully read the scenario under Activity 1</a:t>
            </a:r>
            <a:r>
              <a:rPr lang="en-US" sz="2000" b="1" dirty="0">
                <a:latin typeface="Calibri"/>
                <a:ea typeface="Calibri"/>
                <a:cs typeface="Calibri"/>
              </a:rPr>
              <a:t>. While working with your teammates, use markers to identify evidence for each rubric area.</a:t>
            </a:r>
          </a:p>
          <a:p>
            <a:endParaRPr lang="en-US" dirty="0"/>
          </a:p>
        </p:txBody>
      </p:sp>
      <p:sp>
        <p:nvSpPr>
          <p:cNvPr id="6" name="Text 3">
            <a:extLst>
              <a:ext uri="{FF2B5EF4-FFF2-40B4-BE49-F238E27FC236}">
                <a16:creationId xmlns:a16="http://schemas.microsoft.com/office/drawing/2014/main" id="{77CCF330-20E1-A87A-3F5B-977F9286D8CE}"/>
              </a:ext>
            </a:extLst>
          </p:cNvPr>
          <p:cNvSpPr/>
          <p:nvPr/>
        </p:nvSpPr>
        <p:spPr>
          <a:xfrm>
            <a:off x="858789" y="2860166"/>
            <a:ext cx="1965960" cy="329184"/>
          </a:xfrm>
          <a:prstGeom prst="rect">
            <a:avLst/>
          </a:prstGeom>
          <a:solidFill>
            <a:srgbClr val="EAF1F9"/>
          </a:solidFill>
          <a:ln>
            <a:solidFill>
              <a:srgbClr val="EAF1F9"/>
            </a:solidFill>
          </a:ln>
        </p:spPr>
        <p:txBody>
          <a:bodyPr wrap="square" rtlCol="0" anchor="ctr">
            <a:noAutofit/>
          </a:bodyPr>
          <a:lstStyle/>
          <a:p>
            <a:pPr marL="0" indent="0" algn="ctr">
              <a:buNone/>
            </a:pPr>
            <a:r>
              <a:rPr lang="en-US" sz="2400" b="1" dirty="0">
                <a:solidFill>
                  <a:srgbClr val="2E4E7E"/>
                </a:solidFill>
                <a:latin typeface="Calibri" panose="020F0502020204030204" pitchFamily="34" charset="0"/>
                <a:cs typeface="Calibri" panose="020F0502020204030204" pitchFamily="34" charset="0"/>
              </a:rPr>
              <a:t>Participation</a:t>
            </a:r>
            <a:endParaRPr lang="en-US" sz="2400" dirty="0">
              <a:latin typeface="Calibri" panose="020F0502020204030204" pitchFamily="34" charset="0"/>
              <a:cs typeface="Calibri" panose="020F0502020204030204" pitchFamily="34" charset="0"/>
            </a:endParaRPr>
          </a:p>
        </p:txBody>
      </p:sp>
      <p:sp>
        <p:nvSpPr>
          <p:cNvPr id="15" name="Text 4">
            <a:extLst>
              <a:ext uri="{FF2B5EF4-FFF2-40B4-BE49-F238E27FC236}">
                <a16:creationId xmlns:a16="http://schemas.microsoft.com/office/drawing/2014/main" id="{D379AD87-6A19-BD66-345F-93C9F48CB8C0}"/>
              </a:ext>
            </a:extLst>
          </p:cNvPr>
          <p:cNvSpPr/>
          <p:nvPr/>
        </p:nvSpPr>
        <p:spPr>
          <a:xfrm>
            <a:off x="3019621" y="3800782"/>
            <a:ext cx="1965960" cy="819341"/>
          </a:xfrm>
          <a:prstGeom prst="rect">
            <a:avLst/>
          </a:prstGeom>
          <a:solidFill>
            <a:srgbClr val="FCEEDB"/>
          </a:solidFill>
          <a:ln>
            <a:solidFill>
              <a:srgbClr val="FCEEDB"/>
            </a:solidFill>
          </a:ln>
        </p:spPr>
        <p:txBody>
          <a:bodyPr wrap="square" rtlCol="0" anchor="ctr">
            <a:noAutofit/>
          </a:bodyPr>
          <a:lstStyle/>
          <a:p>
            <a:pPr marL="0" indent="0" algn="ctr">
              <a:buNone/>
            </a:pPr>
            <a:r>
              <a:rPr lang="en-US" sz="2400" b="1" dirty="0">
                <a:solidFill>
                  <a:srgbClr val="8A4B19"/>
                </a:solidFill>
                <a:latin typeface="Calibri" panose="020F0502020204030204" pitchFamily="34" charset="0"/>
                <a:cs typeface="Calibri" panose="020F0502020204030204" pitchFamily="34" charset="0"/>
              </a:rPr>
              <a:t>Considering ideas</a:t>
            </a:r>
            <a:endParaRPr lang="en-US" sz="2400" dirty="0">
              <a:latin typeface="Calibri" panose="020F0502020204030204" pitchFamily="34" charset="0"/>
              <a:cs typeface="Calibri" panose="020F0502020204030204" pitchFamily="34" charset="0"/>
            </a:endParaRPr>
          </a:p>
        </p:txBody>
      </p:sp>
      <p:sp>
        <p:nvSpPr>
          <p:cNvPr id="16" name="Text 5">
            <a:extLst>
              <a:ext uri="{FF2B5EF4-FFF2-40B4-BE49-F238E27FC236}">
                <a16:creationId xmlns:a16="http://schemas.microsoft.com/office/drawing/2014/main" id="{1F46226B-D30A-F0B9-5ED3-3BFE683743BD}"/>
              </a:ext>
            </a:extLst>
          </p:cNvPr>
          <p:cNvSpPr/>
          <p:nvPr/>
        </p:nvSpPr>
        <p:spPr>
          <a:xfrm>
            <a:off x="5369829" y="2874975"/>
            <a:ext cx="1965960" cy="329184"/>
          </a:xfrm>
          <a:prstGeom prst="rect">
            <a:avLst/>
          </a:prstGeom>
          <a:solidFill>
            <a:srgbClr val="DFF3E4"/>
          </a:solidFill>
          <a:ln>
            <a:solidFill>
              <a:srgbClr val="DFF3E4"/>
            </a:solidFill>
          </a:ln>
        </p:spPr>
        <p:txBody>
          <a:bodyPr wrap="square" rtlCol="0" anchor="ctr">
            <a:noAutofit/>
          </a:bodyPr>
          <a:lstStyle/>
          <a:p>
            <a:pPr marL="0" indent="0" algn="ctr">
              <a:buNone/>
            </a:pPr>
            <a:r>
              <a:rPr lang="en-US" sz="2400" b="1" dirty="0">
                <a:solidFill>
                  <a:srgbClr val="1F6B3B"/>
                </a:solidFill>
                <a:latin typeface="Calibri" panose="020F0502020204030204" pitchFamily="34" charset="0"/>
                <a:cs typeface="Calibri" panose="020F0502020204030204" pitchFamily="34" charset="0"/>
              </a:rPr>
              <a:t>Cooperation</a:t>
            </a:r>
            <a:endParaRPr lang="en-US" sz="2400" dirty="0">
              <a:latin typeface="Calibri" panose="020F0502020204030204" pitchFamily="34" charset="0"/>
              <a:cs typeface="Calibri" panose="020F0502020204030204" pitchFamily="34" charset="0"/>
            </a:endParaRPr>
          </a:p>
        </p:txBody>
      </p:sp>
      <p:sp>
        <p:nvSpPr>
          <p:cNvPr id="17" name="Text 6">
            <a:extLst>
              <a:ext uri="{FF2B5EF4-FFF2-40B4-BE49-F238E27FC236}">
                <a16:creationId xmlns:a16="http://schemas.microsoft.com/office/drawing/2014/main" id="{A5FE9BE4-71D3-5C62-A41C-E4192B9F5029}"/>
              </a:ext>
            </a:extLst>
          </p:cNvPr>
          <p:cNvSpPr/>
          <p:nvPr/>
        </p:nvSpPr>
        <p:spPr>
          <a:xfrm>
            <a:off x="7474698" y="3800781"/>
            <a:ext cx="2208948" cy="847093"/>
          </a:xfrm>
          <a:prstGeom prst="rect">
            <a:avLst/>
          </a:prstGeom>
          <a:solidFill>
            <a:srgbClr val="EDE4F6"/>
          </a:solidFill>
          <a:ln>
            <a:solidFill>
              <a:srgbClr val="EDE4F6"/>
            </a:solidFill>
          </a:ln>
        </p:spPr>
        <p:txBody>
          <a:bodyPr wrap="square" rtlCol="0" anchor="ctr">
            <a:noAutofit/>
          </a:bodyPr>
          <a:lstStyle/>
          <a:p>
            <a:pPr marL="0" indent="0" algn="ctr">
              <a:buNone/>
            </a:pPr>
            <a:r>
              <a:rPr lang="en-US" sz="2400" b="1" dirty="0">
                <a:solidFill>
                  <a:srgbClr val="5B3D87"/>
                </a:solidFill>
                <a:latin typeface="Calibri" panose="020F0502020204030204" pitchFamily="34" charset="0"/>
                <a:cs typeface="Calibri" panose="020F0502020204030204" pitchFamily="34" charset="0"/>
              </a:rPr>
              <a:t>Enthusiasm</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28052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199CA21-D973-0F41-89B3-70E36C66E12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327568C-9EA3-4B7D-F913-1FB26971CCFA}"/>
              </a:ext>
              <a:ext uri="{C183D7F6-B498-43B3-948B-1728B52AA6E4}">
                <adec:decorative xmlns:adec="http://schemas.microsoft.com/office/drawing/2017/decorative" val="0"/>
              </a:ext>
            </a:extLst>
          </p:cNvPr>
          <p:cNvSpPr>
            <a:spLocks noGrp="1"/>
          </p:cNvSpPr>
          <p:nvPr>
            <p:ph type="title" idx="4294967295"/>
          </p:nvPr>
        </p:nvSpPr>
        <p:spPr>
          <a:xfrm>
            <a:off x="471312" y="904727"/>
            <a:ext cx="10347025" cy="91320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E4E7E"/>
                </a:solidFill>
                <a:effectLst/>
                <a:uLnTx/>
                <a:uFillTx/>
                <a:latin typeface="Aptos Display" pitchFamily="34" charset="0"/>
                <a:ea typeface="Aptos Display" pitchFamily="34" charset="-122"/>
                <a:cs typeface="Aptos Display" pitchFamily="34" charset="-120"/>
              </a:rPr>
              <a:t>Part 2: Calibrating the Scores</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2">
            <a:extLst>
              <a:ext uri="{FF2B5EF4-FFF2-40B4-BE49-F238E27FC236}">
                <a16:creationId xmlns:a16="http://schemas.microsoft.com/office/drawing/2014/main" id="{371C8CF2-7E71-4575-03F6-ED0954132BC7}"/>
              </a:ext>
            </a:extLst>
          </p:cNvPr>
          <p:cNvSpPr/>
          <p:nvPr/>
        </p:nvSpPr>
        <p:spPr>
          <a:xfrm>
            <a:off x="960120" y="1783080"/>
            <a:ext cx="10012680" cy="566928"/>
          </a:xfrm>
          <a:prstGeom prst="rect">
            <a:avLst/>
          </a:prstGeom>
          <a:solidFill>
            <a:srgbClr val="FFF5CC"/>
          </a:solidFill>
          <a:ln w="12700">
            <a:solidFill>
              <a:srgbClr val="CAD6E3"/>
            </a:solidFill>
          </a:ln>
        </p:spPr>
        <p:txBody>
          <a:bodyPr wrap="square" rtlCol="0" anchor="ctr">
            <a:normAutofit/>
          </a:bodyPr>
          <a:lstStyle/>
          <a:p>
            <a:pPr marL="0" indent="0">
              <a:buNone/>
            </a:pPr>
            <a:r>
              <a:rPr lang="en-US" sz="2400" b="1" dirty="0">
                <a:solidFill>
                  <a:srgbClr val="1F2933"/>
                </a:solidFill>
                <a:latin typeface="Calibri" panose="020F0502020204030204" pitchFamily="34" charset="0"/>
                <a:cs typeface="Calibri" panose="020F0502020204030204" pitchFamily="34" charset="0"/>
              </a:rPr>
              <a:t>A score of 3 is not low. It means the student meets expectations.</a:t>
            </a:r>
            <a:endParaRPr lang="en-US" sz="2400" b="1" dirty="0">
              <a:latin typeface="Calibri" panose="020F0502020204030204" pitchFamily="34" charset="0"/>
              <a:cs typeface="Calibri" panose="020F0502020204030204" pitchFamily="34" charset="0"/>
            </a:endParaRPr>
          </a:p>
        </p:txBody>
      </p:sp>
      <p:sp>
        <p:nvSpPr>
          <p:cNvPr id="5" name="Text 3">
            <a:extLst>
              <a:ext uri="{FF2B5EF4-FFF2-40B4-BE49-F238E27FC236}">
                <a16:creationId xmlns:a16="http://schemas.microsoft.com/office/drawing/2014/main" id="{7AC65616-EDCD-B51F-4E6F-7172E59B9600}"/>
              </a:ext>
            </a:extLst>
          </p:cNvPr>
          <p:cNvSpPr/>
          <p:nvPr/>
        </p:nvSpPr>
        <p:spPr>
          <a:xfrm>
            <a:off x="713232" y="2880360"/>
            <a:ext cx="1783080" cy="731520"/>
          </a:xfrm>
          <a:prstGeom prst="rect">
            <a:avLst/>
          </a:prstGeom>
          <a:solidFill>
            <a:srgbClr val="F5F7FA"/>
          </a:solidFill>
          <a:ln>
            <a:solidFill>
              <a:srgbClr val="CAD6E3"/>
            </a:solidFill>
          </a:ln>
        </p:spPr>
        <p:txBody>
          <a:bodyPr wrap="square" lIns="635" tIns="635" rIns="635" bIns="635" rtlCol="0" anchor="ctr"/>
          <a:lstStyle/>
          <a:p>
            <a:pPr marL="0" indent="0" algn="ctr">
              <a:buNone/>
            </a:pPr>
            <a:r>
              <a:rPr lang="en-US" sz="2000" b="1" dirty="0">
                <a:solidFill>
                  <a:srgbClr val="2E4E7E"/>
                </a:solidFill>
                <a:latin typeface="Calibri" panose="020F0502020204030204" pitchFamily="34" charset="0"/>
                <a:cs typeface="Calibri" panose="020F0502020204030204" pitchFamily="34" charset="0"/>
              </a:rPr>
              <a:t>1</a:t>
            </a:r>
            <a:endParaRPr lang="en-US" sz="2000" dirty="0">
              <a:latin typeface="Calibri" panose="020F0502020204030204" pitchFamily="34" charset="0"/>
              <a:cs typeface="Calibri" panose="020F0502020204030204" pitchFamily="34" charset="0"/>
            </a:endParaRPr>
          </a:p>
        </p:txBody>
      </p:sp>
      <p:sp>
        <p:nvSpPr>
          <p:cNvPr id="9" name="Text 4">
            <a:extLst>
              <a:ext uri="{FF2B5EF4-FFF2-40B4-BE49-F238E27FC236}">
                <a16:creationId xmlns:a16="http://schemas.microsoft.com/office/drawing/2014/main" id="{641C20DB-1226-B529-2188-9FCCB7D98801}"/>
              </a:ext>
            </a:extLst>
          </p:cNvPr>
          <p:cNvSpPr/>
          <p:nvPr/>
        </p:nvSpPr>
        <p:spPr>
          <a:xfrm>
            <a:off x="713232" y="3703320"/>
            <a:ext cx="1783080" cy="658368"/>
          </a:xfrm>
          <a:prstGeom prst="rect">
            <a:avLst/>
          </a:prstGeom>
          <a:solidFill>
            <a:srgbClr val="FFFFFF"/>
          </a:solidFill>
          <a:ln>
            <a:solidFill>
              <a:srgbClr val="CAD6E3"/>
            </a:solidFill>
          </a:ln>
        </p:spPr>
        <p:txBody>
          <a:bodyPr wrap="square" lIns="889" tIns="889" rIns="889" bIns="889" rtlCol="0" anchor="ctr">
            <a:normAutofit/>
          </a:bodyPr>
          <a:lstStyle/>
          <a:p>
            <a:pPr marL="0" indent="0" algn="ctr">
              <a:buNone/>
            </a:pPr>
            <a:r>
              <a:rPr lang="en-US" sz="2000" dirty="0">
                <a:solidFill>
                  <a:srgbClr val="1F2933"/>
                </a:solidFill>
                <a:latin typeface="Calibri" panose="020F0502020204030204" pitchFamily="34" charset="0"/>
                <a:cs typeface="Calibri" panose="020F0502020204030204" pitchFamily="34" charset="0"/>
              </a:rPr>
              <a:t>Rarely meets expectations</a:t>
            </a:r>
            <a:endParaRPr lang="en-US" sz="2000" dirty="0">
              <a:latin typeface="Calibri" panose="020F0502020204030204" pitchFamily="34" charset="0"/>
              <a:cs typeface="Calibri" panose="020F0502020204030204" pitchFamily="34" charset="0"/>
            </a:endParaRPr>
          </a:p>
        </p:txBody>
      </p:sp>
      <p:sp>
        <p:nvSpPr>
          <p:cNvPr id="12" name="Text 5">
            <a:extLst>
              <a:ext uri="{FF2B5EF4-FFF2-40B4-BE49-F238E27FC236}">
                <a16:creationId xmlns:a16="http://schemas.microsoft.com/office/drawing/2014/main" id="{21907EB3-57CE-2C88-4B29-BB29B46549C2}"/>
              </a:ext>
            </a:extLst>
          </p:cNvPr>
          <p:cNvSpPr/>
          <p:nvPr/>
        </p:nvSpPr>
        <p:spPr>
          <a:xfrm>
            <a:off x="2999232" y="2880360"/>
            <a:ext cx="1783080" cy="731520"/>
          </a:xfrm>
          <a:prstGeom prst="rect">
            <a:avLst/>
          </a:prstGeom>
          <a:solidFill>
            <a:srgbClr val="F5F7FA"/>
          </a:solidFill>
          <a:ln>
            <a:solidFill>
              <a:srgbClr val="CAD6E3"/>
            </a:solidFill>
          </a:ln>
        </p:spPr>
        <p:txBody>
          <a:bodyPr wrap="square" lIns="635" tIns="635" rIns="635" bIns="635" rtlCol="0" anchor="ctr"/>
          <a:lstStyle/>
          <a:p>
            <a:pPr marL="0" indent="0" algn="ctr">
              <a:buNone/>
            </a:pPr>
            <a:r>
              <a:rPr lang="en-US" sz="2000" b="1" dirty="0">
                <a:solidFill>
                  <a:srgbClr val="2E4E7E"/>
                </a:solidFill>
                <a:latin typeface="Calibri" panose="020F0502020204030204" pitchFamily="34" charset="0"/>
                <a:cs typeface="Calibri" panose="020F0502020204030204" pitchFamily="34" charset="0"/>
              </a:rPr>
              <a:t>2</a:t>
            </a:r>
            <a:endParaRPr lang="en-US" sz="2000" dirty="0">
              <a:latin typeface="Calibri" panose="020F0502020204030204" pitchFamily="34" charset="0"/>
              <a:cs typeface="Calibri" panose="020F0502020204030204" pitchFamily="34" charset="0"/>
            </a:endParaRPr>
          </a:p>
        </p:txBody>
      </p:sp>
      <p:sp>
        <p:nvSpPr>
          <p:cNvPr id="13" name="Text 6">
            <a:extLst>
              <a:ext uri="{FF2B5EF4-FFF2-40B4-BE49-F238E27FC236}">
                <a16:creationId xmlns:a16="http://schemas.microsoft.com/office/drawing/2014/main" id="{E763530D-DEA5-8E49-151F-9842E860A935}"/>
              </a:ext>
            </a:extLst>
          </p:cNvPr>
          <p:cNvSpPr/>
          <p:nvPr/>
        </p:nvSpPr>
        <p:spPr>
          <a:xfrm>
            <a:off x="2999232" y="3703320"/>
            <a:ext cx="1783080" cy="868680"/>
          </a:xfrm>
          <a:prstGeom prst="rect">
            <a:avLst/>
          </a:prstGeom>
          <a:solidFill>
            <a:srgbClr val="FFFFFF"/>
          </a:solidFill>
          <a:ln>
            <a:solidFill>
              <a:srgbClr val="CAD6E3"/>
            </a:solidFill>
          </a:ln>
        </p:spPr>
        <p:txBody>
          <a:bodyPr wrap="square" lIns="889" tIns="889" rIns="889" bIns="889" rtlCol="0" anchor="ctr">
            <a:noAutofit/>
          </a:bodyPr>
          <a:lstStyle/>
          <a:p>
            <a:pPr marL="0" indent="0" algn="ctr">
              <a:buNone/>
            </a:pPr>
            <a:r>
              <a:rPr lang="en-US" sz="2000" dirty="0">
                <a:solidFill>
                  <a:srgbClr val="1F2933"/>
                </a:solidFill>
                <a:latin typeface="Calibri" panose="020F0502020204030204" pitchFamily="34" charset="0"/>
                <a:cs typeface="Calibri" panose="020F0502020204030204" pitchFamily="34" charset="0"/>
              </a:rPr>
              <a:t>Inconsistently meets expectations</a:t>
            </a:r>
            <a:endParaRPr lang="en-US" sz="2000" dirty="0">
              <a:latin typeface="Calibri" panose="020F0502020204030204" pitchFamily="34" charset="0"/>
              <a:cs typeface="Calibri" panose="020F0502020204030204" pitchFamily="34" charset="0"/>
            </a:endParaRPr>
          </a:p>
        </p:txBody>
      </p:sp>
      <p:sp>
        <p:nvSpPr>
          <p:cNvPr id="14" name="Text 7">
            <a:extLst>
              <a:ext uri="{FF2B5EF4-FFF2-40B4-BE49-F238E27FC236}">
                <a16:creationId xmlns:a16="http://schemas.microsoft.com/office/drawing/2014/main" id="{41A5F85A-3304-4891-5D4D-F3BE3BDE4037}"/>
              </a:ext>
            </a:extLst>
          </p:cNvPr>
          <p:cNvSpPr/>
          <p:nvPr/>
        </p:nvSpPr>
        <p:spPr>
          <a:xfrm>
            <a:off x="5285232" y="2880360"/>
            <a:ext cx="1783080" cy="731520"/>
          </a:xfrm>
          <a:prstGeom prst="rect">
            <a:avLst/>
          </a:prstGeom>
          <a:solidFill>
            <a:srgbClr val="EAF1F9"/>
          </a:solidFill>
          <a:ln>
            <a:solidFill>
              <a:srgbClr val="CAD6E3"/>
            </a:solidFill>
          </a:ln>
        </p:spPr>
        <p:txBody>
          <a:bodyPr wrap="square" lIns="635" tIns="635" rIns="635" bIns="635" rtlCol="0" anchor="ctr"/>
          <a:lstStyle/>
          <a:p>
            <a:pPr marL="0" indent="0" algn="ctr">
              <a:buNone/>
            </a:pPr>
            <a:r>
              <a:rPr lang="en-US" sz="2000" b="1" dirty="0">
                <a:solidFill>
                  <a:srgbClr val="2E4E7E"/>
                </a:solidFill>
                <a:latin typeface="Calibri" panose="020F0502020204030204" pitchFamily="34" charset="0"/>
                <a:cs typeface="Calibri" panose="020F0502020204030204" pitchFamily="34" charset="0"/>
              </a:rPr>
              <a:t>3</a:t>
            </a:r>
            <a:endParaRPr lang="en-US" sz="2000" dirty="0">
              <a:latin typeface="Calibri" panose="020F0502020204030204" pitchFamily="34" charset="0"/>
              <a:cs typeface="Calibri" panose="020F0502020204030204" pitchFamily="34" charset="0"/>
            </a:endParaRPr>
          </a:p>
        </p:txBody>
      </p:sp>
      <p:sp>
        <p:nvSpPr>
          <p:cNvPr id="18" name="Text 8">
            <a:extLst>
              <a:ext uri="{FF2B5EF4-FFF2-40B4-BE49-F238E27FC236}">
                <a16:creationId xmlns:a16="http://schemas.microsoft.com/office/drawing/2014/main" id="{7FFDD8B6-8FA0-968C-A514-7DC69E63CAC4}"/>
              </a:ext>
            </a:extLst>
          </p:cNvPr>
          <p:cNvSpPr/>
          <p:nvPr/>
        </p:nvSpPr>
        <p:spPr>
          <a:xfrm>
            <a:off x="5285232" y="3776472"/>
            <a:ext cx="1783080" cy="658368"/>
          </a:xfrm>
          <a:prstGeom prst="rect">
            <a:avLst/>
          </a:prstGeom>
          <a:solidFill>
            <a:srgbClr val="FFFFFF"/>
          </a:solidFill>
          <a:ln>
            <a:solidFill>
              <a:srgbClr val="CAD6E3"/>
            </a:solidFill>
          </a:ln>
        </p:spPr>
        <p:txBody>
          <a:bodyPr wrap="square" lIns="889" tIns="889" rIns="889" bIns="889" rtlCol="0" anchor="ctr">
            <a:normAutofit/>
          </a:bodyPr>
          <a:lstStyle/>
          <a:p>
            <a:pPr marL="0" indent="0" algn="ctr">
              <a:buNone/>
            </a:pPr>
            <a:r>
              <a:rPr lang="en-US" sz="2000" dirty="0">
                <a:solidFill>
                  <a:srgbClr val="1F2933"/>
                </a:solidFill>
                <a:latin typeface="Calibri" panose="020F0502020204030204" pitchFamily="34" charset="0"/>
                <a:cs typeface="Calibri" panose="020F0502020204030204" pitchFamily="34" charset="0"/>
              </a:rPr>
              <a:t>Meets expectations</a:t>
            </a:r>
            <a:endParaRPr lang="en-US" sz="2000" dirty="0">
              <a:latin typeface="Calibri" panose="020F0502020204030204" pitchFamily="34" charset="0"/>
              <a:cs typeface="Calibri" panose="020F0502020204030204" pitchFamily="34" charset="0"/>
            </a:endParaRPr>
          </a:p>
        </p:txBody>
      </p:sp>
      <p:sp>
        <p:nvSpPr>
          <p:cNvPr id="19" name="Text 9">
            <a:extLst>
              <a:ext uri="{FF2B5EF4-FFF2-40B4-BE49-F238E27FC236}">
                <a16:creationId xmlns:a16="http://schemas.microsoft.com/office/drawing/2014/main" id="{4223B78B-F1A1-9CE1-D4E3-4F81437624D9}"/>
              </a:ext>
            </a:extLst>
          </p:cNvPr>
          <p:cNvSpPr/>
          <p:nvPr/>
        </p:nvSpPr>
        <p:spPr>
          <a:xfrm>
            <a:off x="7571232" y="2880360"/>
            <a:ext cx="1783080" cy="731520"/>
          </a:xfrm>
          <a:prstGeom prst="rect">
            <a:avLst/>
          </a:prstGeom>
          <a:solidFill>
            <a:srgbClr val="DFF3E4"/>
          </a:solidFill>
          <a:ln>
            <a:solidFill>
              <a:srgbClr val="CAD6E3"/>
            </a:solidFill>
          </a:ln>
        </p:spPr>
        <p:txBody>
          <a:bodyPr wrap="square" lIns="635" tIns="635" rIns="635" bIns="635" rtlCol="0" anchor="ctr"/>
          <a:lstStyle/>
          <a:p>
            <a:pPr marL="0" indent="0" algn="ctr">
              <a:buNone/>
            </a:pPr>
            <a:r>
              <a:rPr lang="en-US" sz="2000" b="1" dirty="0">
                <a:solidFill>
                  <a:srgbClr val="2E4E7E"/>
                </a:solidFill>
                <a:latin typeface="Calibri" panose="020F0502020204030204" pitchFamily="34" charset="0"/>
                <a:cs typeface="Calibri" panose="020F0502020204030204" pitchFamily="34" charset="0"/>
              </a:rPr>
              <a:t>4</a:t>
            </a:r>
            <a:endParaRPr lang="en-US" sz="2000" dirty="0">
              <a:latin typeface="Calibri" panose="020F0502020204030204" pitchFamily="34" charset="0"/>
              <a:cs typeface="Calibri" panose="020F0502020204030204" pitchFamily="34" charset="0"/>
            </a:endParaRPr>
          </a:p>
        </p:txBody>
      </p:sp>
      <p:sp>
        <p:nvSpPr>
          <p:cNvPr id="20" name="Text 10">
            <a:extLst>
              <a:ext uri="{FF2B5EF4-FFF2-40B4-BE49-F238E27FC236}">
                <a16:creationId xmlns:a16="http://schemas.microsoft.com/office/drawing/2014/main" id="{710CA044-96FC-89B4-436B-849999C9C4C1}"/>
              </a:ext>
            </a:extLst>
          </p:cNvPr>
          <p:cNvSpPr/>
          <p:nvPr/>
        </p:nvSpPr>
        <p:spPr>
          <a:xfrm>
            <a:off x="7571232" y="3703320"/>
            <a:ext cx="1783080" cy="658368"/>
          </a:xfrm>
          <a:prstGeom prst="rect">
            <a:avLst/>
          </a:prstGeom>
          <a:solidFill>
            <a:srgbClr val="FFFFFF"/>
          </a:solidFill>
          <a:ln>
            <a:solidFill>
              <a:srgbClr val="CAD6E3"/>
            </a:solidFill>
          </a:ln>
        </p:spPr>
        <p:txBody>
          <a:bodyPr wrap="square" lIns="889" tIns="889" rIns="889" bIns="889" rtlCol="0" anchor="ctr">
            <a:normAutofit/>
          </a:bodyPr>
          <a:lstStyle/>
          <a:p>
            <a:pPr marL="0" indent="0" algn="ctr">
              <a:buNone/>
            </a:pPr>
            <a:r>
              <a:rPr lang="en-US" sz="2000" dirty="0">
                <a:solidFill>
                  <a:srgbClr val="1F2933"/>
                </a:solidFill>
                <a:latin typeface="Calibri" panose="020F0502020204030204" pitchFamily="34" charset="0"/>
                <a:cs typeface="Calibri" panose="020F0502020204030204" pitchFamily="34" charset="0"/>
              </a:rPr>
              <a:t>Exceeds expectations</a:t>
            </a:r>
            <a:endParaRPr lang="en-US" sz="2000" dirty="0">
              <a:latin typeface="Calibri" panose="020F0502020204030204" pitchFamily="34" charset="0"/>
              <a:cs typeface="Calibri" panose="020F0502020204030204" pitchFamily="34" charset="0"/>
            </a:endParaRPr>
          </a:p>
        </p:txBody>
      </p:sp>
      <p:sp>
        <p:nvSpPr>
          <p:cNvPr id="21" name="Text 11">
            <a:extLst>
              <a:ext uri="{FF2B5EF4-FFF2-40B4-BE49-F238E27FC236}">
                <a16:creationId xmlns:a16="http://schemas.microsoft.com/office/drawing/2014/main" id="{A2C07B89-00FD-DD50-EE15-051EE418311B}"/>
              </a:ext>
            </a:extLst>
          </p:cNvPr>
          <p:cNvSpPr/>
          <p:nvPr/>
        </p:nvSpPr>
        <p:spPr>
          <a:xfrm>
            <a:off x="9857232" y="2880360"/>
            <a:ext cx="1783080" cy="731520"/>
          </a:xfrm>
          <a:prstGeom prst="rect">
            <a:avLst/>
          </a:prstGeom>
          <a:solidFill>
            <a:srgbClr val="DFF3E4"/>
          </a:solidFill>
          <a:ln>
            <a:solidFill>
              <a:srgbClr val="CAD6E3"/>
            </a:solidFill>
          </a:ln>
        </p:spPr>
        <p:txBody>
          <a:bodyPr wrap="square" lIns="635" tIns="635" rIns="635" bIns="635" rtlCol="0" anchor="ctr"/>
          <a:lstStyle/>
          <a:p>
            <a:pPr marL="0" indent="0" algn="ctr">
              <a:buNone/>
            </a:pPr>
            <a:r>
              <a:rPr lang="en-US" sz="2000" b="1" dirty="0">
                <a:solidFill>
                  <a:srgbClr val="2E4E7E"/>
                </a:solidFill>
                <a:latin typeface="Calibri" panose="020F0502020204030204" pitchFamily="34" charset="0"/>
                <a:cs typeface="Calibri" panose="020F0502020204030204" pitchFamily="34" charset="0"/>
              </a:rPr>
              <a:t>5</a:t>
            </a:r>
            <a:endParaRPr lang="en-US" sz="2000" dirty="0">
              <a:latin typeface="Calibri" panose="020F0502020204030204" pitchFamily="34" charset="0"/>
              <a:cs typeface="Calibri" panose="020F0502020204030204" pitchFamily="34" charset="0"/>
            </a:endParaRPr>
          </a:p>
        </p:txBody>
      </p:sp>
      <p:sp>
        <p:nvSpPr>
          <p:cNvPr id="22" name="Text 12">
            <a:extLst>
              <a:ext uri="{FF2B5EF4-FFF2-40B4-BE49-F238E27FC236}">
                <a16:creationId xmlns:a16="http://schemas.microsoft.com/office/drawing/2014/main" id="{E1CDD86C-E30D-3BE7-D96E-13EAD3E5601D}"/>
              </a:ext>
            </a:extLst>
          </p:cNvPr>
          <p:cNvSpPr/>
          <p:nvPr/>
        </p:nvSpPr>
        <p:spPr>
          <a:xfrm>
            <a:off x="9857231" y="3703319"/>
            <a:ext cx="1925037" cy="976687"/>
          </a:xfrm>
          <a:prstGeom prst="rect">
            <a:avLst/>
          </a:prstGeom>
          <a:solidFill>
            <a:srgbClr val="FFFFFF"/>
          </a:solidFill>
          <a:ln>
            <a:solidFill>
              <a:srgbClr val="CAD6E3"/>
            </a:solidFill>
          </a:ln>
        </p:spPr>
        <p:txBody>
          <a:bodyPr wrap="square" lIns="889" tIns="889" rIns="889" bIns="889" rtlCol="0" anchor="ctr">
            <a:noAutofit/>
          </a:bodyPr>
          <a:lstStyle/>
          <a:p>
            <a:pPr marL="0" indent="0" algn="ctr">
              <a:buNone/>
            </a:pPr>
            <a:r>
              <a:rPr lang="en-US" sz="2000" dirty="0">
                <a:solidFill>
                  <a:srgbClr val="1F2933"/>
                </a:solidFill>
                <a:latin typeface="Calibri" panose="020F0502020204030204" pitchFamily="34" charset="0"/>
                <a:cs typeface="Calibri" panose="020F0502020204030204" pitchFamily="34" charset="0"/>
              </a:rPr>
              <a:t>Consistently exceeds expectations</a:t>
            </a:r>
            <a:endParaRPr lang="en-US" sz="2000" dirty="0">
              <a:latin typeface="Calibri" panose="020F0502020204030204" pitchFamily="34" charset="0"/>
              <a:cs typeface="Calibri" panose="020F0502020204030204" pitchFamily="34" charset="0"/>
            </a:endParaRPr>
          </a:p>
        </p:txBody>
      </p:sp>
      <p:sp>
        <p:nvSpPr>
          <p:cNvPr id="23" name="Text 13">
            <a:extLst>
              <a:ext uri="{FF2B5EF4-FFF2-40B4-BE49-F238E27FC236}">
                <a16:creationId xmlns:a16="http://schemas.microsoft.com/office/drawing/2014/main" id="{300E6598-842C-441F-F4A5-3083FBE54126}"/>
              </a:ext>
            </a:extLst>
          </p:cNvPr>
          <p:cNvSpPr/>
          <p:nvPr/>
        </p:nvSpPr>
        <p:spPr>
          <a:xfrm>
            <a:off x="960120" y="5087507"/>
            <a:ext cx="10241280" cy="320040"/>
          </a:xfrm>
          <a:prstGeom prst="rect">
            <a:avLst/>
          </a:prstGeom>
          <a:noFill/>
          <a:ln/>
        </p:spPr>
        <p:txBody>
          <a:bodyPr wrap="square" lIns="0" tIns="0" rIns="0" bIns="0" rtlCol="0" anchor="ctr"/>
          <a:lstStyle/>
          <a:p>
            <a:pPr marL="0" indent="0" algn="ctr">
              <a:buNone/>
            </a:pPr>
            <a:r>
              <a:rPr lang="en-US" sz="2000" b="1" dirty="0">
                <a:solidFill>
                  <a:srgbClr val="2E4E7E"/>
                </a:solidFill>
                <a:latin typeface="Calibri" panose="020F0502020204030204" pitchFamily="34" charset="0"/>
                <a:cs typeface="Calibri" panose="020F0502020204030204" pitchFamily="34" charset="0"/>
              </a:rPr>
              <a:t>Use 4s and 5s when there is clear evidence that performance exceeds expectations.</a:t>
            </a:r>
            <a:endParaRPr lang="en-US" sz="2000" dirty="0">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1005918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6F19B8C-7C33-C543-F5B5-7DC32BBF84E1}"/>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395E013-3EE2-5FD1-9143-FEA70CC23A21}"/>
              </a:ext>
            </a:extLst>
          </p:cNvPr>
          <p:cNvSpPr>
            <a:spLocks noGrp="1"/>
          </p:cNvSpPr>
          <p:nvPr>
            <p:ph type="title" idx="4294967295"/>
          </p:nvPr>
        </p:nvSpPr>
        <p:spPr>
          <a:xfrm>
            <a:off x="584616" y="1104126"/>
            <a:ext cx="10233721" cy="91320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E4E7E"/>
                </a:solidFill>
                <a:effectLst/>
                <a:uLnTx/>
                <a:uFillTx/>
                <a:latin typeface="Calibri" panose="020F0502020204030204" pitchFamily="34" charset="0"/>
                <a:ea typeface="Aptos Display" pitchFamily="34" charset="-122"/>
                <a:cs typeface="Calibri" panose="020F0502020204030204" pitchFamily="34" charset="0"/>
              </a:rPr>
              <a:t>Activity 2: </a:t>
            </a:r>
            <a:r>
              <a:rPr kumimoji="0" lang="en-US" sz="2800" b="1" i="0" u="none" strike="noStrike" kern="1200" cap="none" spc="0" normalizeH="0" baseline="0" noProof="0" dirty="0">
                <a:ln>
                  <a:noFill/>
                </a:ln>
                <a:solidFill>
                  <a:srgbClr val="2E4E7E"/>
                </a:solidFill>
                <a:effectLst/>
                <a:uLnTx/>
                <a:uFillTx/>
                <a:latin typeface="Aptos Display" pitchFamily="34" charset="0"/>
                <a:ea typeface="Aptos Display" pitchFamily="34" charset="-122"/>
                <a:cs typeface="Aptos Display" pitchFamily="34" charset="-120"/>
              </a:rPr>
              <a:t>Individual Scoring Practice</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3" name="TextBox 2">
            <a:extLst>
              <a:ext uri="{FF2B5EF4-FFF2-40B4-BE49-F238E27FC236}">
                <a16:creationId xmlns:a16="http://schemas.microsoft.com/office/drawing/2014/main" id="{D3550D8A-102F-07E1-9957-C1DF33B34368}"/>
              </a:ext>
            </a:extLst>
          </p:cNvPr>
          <p:cNvSpPr txBox="1"/>
          <p:nvPr/>
        </p:nvSpPr>
        <p:spPr>
          <a:xfrm>
            <a:off x="447456" y="1678780"/>
            <a:ext cx="10818336" cy="677108"/>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Directions: </a:t>
            </a:r>
            <a:r>
              <a:rPr lang="en-US" b="1" dirty="0"/>
              <a:t>Based on the above scenario, score each student using the rubric. </a:t>
            </a:r>
            <a:endParaRPr lang="en-US" dirty="0"/>
          </a:p>
          <a:p>
            <a:endParaRPr lang="en-US" dirty="0"/>
          </a:p>
        </p:txBody>
      </p:sp>
      <p:graphicFrame>
        <p:nvGraphicFramePr>
          <p:cNvPr id="13" name="Table 12">
            <a:extLst>
              <a:ext uri="{FF2B5EF4-FFF2-40B4-BE49-F238E27FC236}">
                <a16:creationId xmlns:a16="http://schemas.microsoft.com/office/drawing/2014/main" id="{01837D9F-A2B6-6432-FC3E-1D98DB15157D}"/>
              </a:ext>
            </a:extLst>
          </p:cNvPr>
          <p:cNvGraphicFramePr>
            <a:graphicFrameLocks noGrp="1"/>
          </p:cNvGraphicFramePr>
          <p:nvPr>
            <p:extLst>
              <p:ext uri="{D42A27DB-BD31-4B8C-83A1-F6EECF244321}">
                <p14:modId xmlns:p14="http://schemas.microsoft.com/office/powerpoint/2010/main" val="388757194"/>
              </p:ext>
            </p:extLst>
          </p:nvPr>
        </p:nvGraphicFramePr>
        <p:xfrm>
          <a:off x="688119" y="2216502"/>
          <a:ext cx="8640938" cy="2002336"/>
        </p:xfrm>
        <a:graphic>
          <a:graphicData uri="http://schemas.openxmlformats.org/drawingml/2006/table">
            <a:tbl>
              <a:tblPr firstRow="1" firstCol="1" bandRow="1"/>
              <a:tblGrid>
                <a:gridCol w="2080354">
                  <a:extLst>
                    <a:ext uri="{9D8B030D-6E8A-4147-A177-3AD203B41FA5}">
                      <a16:colId xmlns:a16="http://schemas.microsoft.com/office/drawing/2014/main" val="4251737942"/>
                    </a:ext>
                  </a:extLst>
                </a:gridCol>
                <a:gridCol w="1600200">
                  <a:extLst>
                    <a:ext uri="{9D8B030D-6E8A-4147-A177-3AD203B41FA5}">
                      <a16:colId xmlns:a16="http://schemas.microsoft.com/office/drawing/2014/main" val="560358651"/>
                    </a:ext>
                  </a:extLst>
                </a:gridCol>
                <a:gridCol w="1687286">
                  <a:extLst>
                    <a:ext uri="{9D8B030D-6E8A-4147-A177-3AD203B41FA5}">
                      <a16:colId xmlns:a16="http://schemas.microsoft.com/office/drawing/2014/main" val="1780723730"/>
                    </a:ext>
                  </a:extLst>
                </a:gridCol>
                <a:gridCol w="1611085">
                  <a:extLst>
                    <a:ext uri="{9D8B030D-6E8A-4147-A177-3AD203B41FA5}">
                      <a16:colId xmlns:a16="http://schemas.microsoft.com/office/drawing/2014/main" val="996796529"/>
                    </a:ext>
                  </a:extLst>
                </a:gridCol>
                <a:gridCol w="1662013">
                  <a:extLst>
                    <a:ext uri="{9D8B030D-6E8A-4147-A177-3AD203B41FA5}">
                      <a16:colId xmlns:a16="http://schemas.microsoft.com/office/drawing/2014/main" val="3553593790"/>
                    </a:ext>
                  </a:extLst>
                </a:gridCol>
              </a:tblGrid>
              <a:tr h="348184">
                <a:tc>
                  <a:txBody>
                    <a:bodyPr/>
                    <a:lstStyle/>
                    <a:p>
                      <a:pPr marL="0" marR="0">
                        <a:spcAft>
                          <a:spcPts val="600"/>
                        </a:spcAft>
                        <a:buNone/>
                      </a:pPr>
                      <a:r>
                        <a:rPr lang="en-US" sz="2000" b="1" dirty="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Team member</a:t>
                      </a:r>
                      <a:endParaRPr lang="en-US" sz="2000" dirty="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spcAft>
                          <a:spcPts val="600"/>
                        </a:spcAft>
                        <a:buNone/>
                      </a:pPr>
                      <a:r>
                        <a:rPr lang="en-US" sz="2000" b="1">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Participation </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spcAft>
                          <a:spcPts val="600"/>
                        </a:spcAft>
                        <a:buNone/>
                      </a:pPr>
                      <a:r>
                        <a:rPr lang="en-US" sz="2000" b="1">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Considering ideas </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spcAft>
                          <a:spcPts val="600"/>
                        </a:spcAft>
                        <a:buNone/>
                      </a:pPr>
                      <a:r>
                        <a:rPr lang="en-US" sz="2000" b="1">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Cooperation </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spcAft>
                          <a:spcPts val="600"/>
                        </a:spcAft>
                        <a:buNone/>
                      </a:pPr>
                      <a:r>
                        <a:rPr lang="en-US" sz="2000" b="1" dirty="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Enthusiasm </a:t>
                      </a:r>
                      <a:endParaRPr lang="en-US" sz="2000" dirty="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59257662"/>
                  </a:ext>
                </a:extLst>
              </a:tr>
              <a:tr h="348184">
                <a:tc>
                  <a:txBody>
                    <a:bodyPr/>
                    <a:lstStyle/>
                    <a:p>
                      <a:pPr marL="0" marR="0">
                        <a:spcAft>
                          <a:spcPts val="600"/>
                        </a:spcAft>
                        <a:buNone/>
                      </a:pPr>
                      <a:r>
                        <a:rPr lang="en-US" sz="2000" dirty="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Jordan</a:t>
                      </a:r>
                      <a:endParaRPr lang="en-US" sz="2000" dirty="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600"/>
                        </a:spcAft>
                        <a:buNone/>
                      </a:pPr>
                      <a:r>
                        <a:rPr lang="en-US" sz="200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1  2  3  4  5</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600"/>
                        </a:spcAft>
                        <a:buNone/>
                      </a:pPr>
                      <a:r>
                        <a:rPr lang="en-US" sz="200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1  2  3  4  5</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600"/>
                        </a:spcAft>
                        <a:buNone/>
                      </a:pPr>
                      <a:r>
                        <a:rPr lang="en-US" sz="200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1  2  3  4  5</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600"/>
                        </a:spcAft>
                        <a:buNone/>
                      </a:pPr>
                      <a:r>
                        <a:rPr lang="en-US" sz="200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1  2  3  4  5</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1905577"/>
                  </a:ext>
                </a:extLst>
              </a:tr>
              <a:tr h="348184">
                <a:tc>
                  <a:txBody>
                    <a:bodyPr/>
                    <a:lstStyle/>
                    <a:p>
                      <a:pPr marL="0" marR="0">
                        <a:spcAft>
                          <a:spcPts val="600"/>
                        </a:spcAft>
                        <a:buNone/>
                      </a:pPr>
                      <a:r>
                        <a:rPr lang="en-US" sz="200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Temi </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600"/>
                        </a:spcAft>
                        <a:buNone/>
                      </a:pPr>
                      <a:r>
                        <a:rPr lang="en-US" sz="200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1  2  3  4  5</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600"/>
                        </a:spcAft>
                        <a:buNone/>
                      </a:pPr>
                      <a:r>
                        <a:rPr lang="en-US" sz="200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1  2  3  4  5</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600"/>
                        </a:spcAft>
                        <a:buNone/>
                      </a:pPr>
                      <a:r>
                        <a:rPr lang="en-US" sz="200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1  2  3  4  5</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600"/>
                        </a:spcAft>
                        <a:buNone/>
                      </a:pPr>
                      <a:r>
                        <a:rPr lang="en-US" sz="200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1  2  3  4  5</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4481483"/>
                  </a:ext>
                </a:extLst>
              </a:tr>
              <a:tr h="348184">
                <a:tc>
                  <a:txBody>
                    <a:bodyPr/>
                    <a:lstStyle/>
                    <a:p>
                      <a:pPr marL="0" marR="0">
                        <a:spcAft>
                          <a:spcPts val="600"/>
                        </a:spcAft>
                        <a:buNone/>
                      </a:pPr>
                      <a:r>
                        <a:rPr lang="en-US" sz="200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Valerie </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600"/>
                        </a:spcAft>
                        <a:buNone/>
                      </a:pPr>
                      <a:r>
                        <a:rPr lang="en-US" sz="200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1  2  3  4  5</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600"/>
                        </a:spcAft>
                        <a:buNone/>
                      </a:pPr>
                      <a:r>
                        <a:rPr lang="en-US" sz="200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1  2  3  4  5</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600"/>
                        </a:spcAft>
                        <a:buNone/>
                      </a:pPr>
                      <a:r>
                        <a:rPr lang="en-US" sz="200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1  2  3  4  5</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600"/>
                        </a:spcAft>
                        <a:buNone/>
                      </a:pPr>
                      <a:r>
                        <a:rPr lang="en-US" sz="2000" dirty="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1  2  3  4  5</a:t>
                      </a:r>
                      <a:endParaRPr lang="en-US" sz="2000" dirty="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85467"/>
                  </a:ext>
                </a:extLst>
              </a:tr>
              <a:tr h="348184">
                <a:tc>
                  <a:txBody>
                    <a:bodyPr/>
                    <a:lstStyle/>
                    <a:p>
                      <a:pPr marL="0" marR="0">
                        <a:spcAft>
                          <a:spcPts val="600"/>
                        </a:spcAft>
                        <a:buNone/>
                      </a:pPr>
                      <a:r>
                        <a:rPr lang="en-US" sz="200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Shawn </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600"/>
                        </a:spcAft>
                        <a:buNone/>
                      </a:pPr>
                      <a:r>
                        <a:rPr lang="en-US" sz="200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1  2  3  4  5</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600"/>
                        </a:spcAft>
                        <a:buNone/>
                      </a:pPr>
                      <a:r>
                        <a:rPr lang="en-US" sz="200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1  2  3  4  5</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600"/>
                        </a:spcAft>
                        <a:buNone/>
                      </a:pPr>
                      <a:r>
                        <a:rPr lang="en-US" sz="200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1  2  3  4  5</a:t>
                      </a:r>
                      <a:endParaRPr lang="en-US" sz="200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600"/>
                        </a:spcAft>
                        <a:buNone/>
                      </a:pPr>
                      <a:r>
                        <a:rPr lang="en-US" sz="2000" dirty="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1  2  3  4  5</a:t>
                      </a:r>
                      <a:endParaRPr lang="en-US" sz="2000" dirty="0">
                        <a:solidFill>
                          <a:srgbClr val="0D0D0D"/>
                        </a:solidFill>
                        <a:effectLst/>
                        <a:latin typeface="Calibri" panose="020F0502020204030204" pitchFamily="34" charset="0"/>
                        <a:ea typeface="Times"/>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14542485"/>
                  </a:ext>
                </a:extLst>
              </a:tr>
            </a:tbl>
          </a:graphicData>
        </a:graphic>
      </p:graphicFrame>
    </p:spTree>
    <p:extLst>
      <p:ext uri="{BB962C8B-B14F-4D97-AF65-F5344CB8AC3E}">
        <p14:creationId xmlns:p14="http://schemas.microsoft.com/office/powerpoint/2010/main" val="3118349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0A5D6-98EC-4544-6766-E8A57C2AAD2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A532F43-10B8-DA71-0B4E-EAC39EF80E4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776"/>
            <a:ext cx="10818337" cy="1419343"/>
          </a:xfrm>
          <a:prstGeom prst="rect">
            <a:avLst/>
          </a:prstGeom>
        </p:spPr>
      </p:pic>
      <p:sp>
        <p:nvSpPr>
          <p:cNvPr id="2" name="Text 0">
            <a:extLst>
              <a:ext uri="{FF2B5EF4-FFF2-40B4-BE49-F238E27FC236}">
                <a16:creationId xmlns:a16="http://schemas.microsoft.com/office/drawing/2014/main" id="{3116ACCA-9E3E-D320-8FC1-4C2D6D3DE538}"/>
              </a:ext>
            </a:extLst>
          </p:cNvPr>
          <p:cNvSpPr>
            <a:spLocks noGrp="1"/>
          </p:cNvSpPr>
          <p:nvPr>
            <p:ph type="title" idx="4294967295"/>
          </p:nvPr>
        </p:nvSpPr>
        <p:spPr>
          <a:xfrm>
            <a:off x="584616" y="1658508"/>
            <a:ext cx="8829207" cy="872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E4E7E"/>
                </a:solidFill>
                <a:effectLst/>
                <a:uLnTx/>
                <a:uFillTx/>
                <a:latin typeface="Calibri" panose="020F0502020204030204" pitchFamily="34" charset="0"/>
                <a:ea typeface="Aptos Display" pitchFamily="34" charset="-122"/>
                <a:cs typeface="Calibri" panose="020F0502020204030204" pitchFamily="34" charset="0"/>
              </a:rPr>
              <a:t>Part 3: Providing Honest and Constructive Feedback  </a:t>
            </a:r>
            <a:br>
              <a:rPr kumimoji="0" lang="en-US" sz="2800" b="1" i="0" u="none" strike="noStrike" kern="1200" cap="none" spc="0" normalizeH="0" baseline="0" noProof="0" dirty="0">
                <a:ln>
                  <a:noFill/>
                </a:ln>
                <a:solidFill>
                  <a:srgbClr val="2E4E7E"/>
                </a:solidFill>
                <a:effectLst/>
                <a:uLnTx/>
                <a:uFillTx/>
                <a:latin typeface="Calibri" panose="020F0502020204030204" pitchFamily="34" charset="0"/>
                <a:ea typeface="Aptos Display" pitchFamily="34" charset="-122"/>
                <a:cs typeface="Calibri" panose="020F0502020204030204" pitchFamily="34" charset="0"/>
              </a:rPr>
            </a:br>
            <a:r>
              <a:rPr kumimoji="0" lang="en-US" sz="2800" b="1" i="0" u="none" strike="noStrike" kern="1200" cap="none" spc="0" normalizeH="0" baseline="0" noProof="0" dirty="0">
                <a:ln>
                  <a:noFill/>
                </a:ln>
                <a:solidFill>
                  <a:srgbClr val="2E4E7E"/>
                </a:solidFill>
                <a:effectLst/>
                <a:uLnTx/>
                <a:uFillTx/>
                <a:latin typeface="Aptos Display" pitchFamily="34" charset="0"/>
                <a:ea typeface="Aptos Display" pitchFamily="34" charset="-122"/>
                <a:cs typeface="Aptos Display" pitchFamily="34" charset="-120"/>
              </a:rPr>
              <a:t>From Score to Rationale</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E4E7E"/>
                </a:solidFill>
                <a:effectLst/>
                <a:uLnTx/>
                <a:uFillTx/>
                <a:latin typeface="Calibri" panose="020F0502020204030204" pitchFamily="34" charset="0"/>
                <a:ea typeface="Aptos Display" pitchFamily="34" charset="-122"/>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4" name="Text 2">
            <a:extLst>
              <a:ext uri="{FF2B5EF4-FFF2-40B4-BE49-F238E27FC236}">
                <a16:creationId xmlns:a16="http://schemas.microsoft.com/office/drawing/2014/main" id="{C5253286-E589-6CB6-E69A-426DFE5C6673}"/>
              </a:ext>
            </a:extLst>
          </p:cNvPr>
          <p:cNvSpPr/>
          <p:nvPr/>
        </p:nvSpPr>
        <p:spPr>
          <a:xfrm>
            <a:off x="-1193217" y="1747001"/>
            <a:ext cx="10607040" cy="320040"/>
          </a:xfrm>
          <a:prstGeom prst="rect">
            <a:avLst/>
          </a:prstGeom>
          <a:noFill/>
          <a:ln/>
        </p:spPr>
        <p:txBody>
          <a:bodyPr wrap="square" lIns="0" tIns="0" rIns="0" bIns="0" rtlCol="0" anchor="ctr"/>
          <a:lstStyle/>
          <a:p>
            <a:pPr marL="0" indent="0" algn="ctr">
              <a:buNone/>
            </a:pPr>
            <a:r>
              <a:rPr lang="en-US" sz="2000" dirty="0">
                <a:solidFill>
                  <a:srgbClr val="1F2933"/>
                </a:solidFill>
                <a:latin typeface="Calibri" panose="020F0502020204030204" pitchFamily="34" charset="0"/>
                <a:cs typeface="Calibri" panose="020F0502020204030204" pitchFamily="34" charset="0"/>
              </a:rPr>
              <a:t>A strong rating explains both the number and the evidence behind it.</a:t>
            </a:r>
            <a:endParaRPr lang="en-US" sz="2000" dirty="0">
              <a:latin typeface="Calibri" panose="020F0502020204030204" pitchFamily="34" charset="0"/>
              <a:cs typeface="Calibri" panose="020F0502020204030204" pitchFamily="34" charset="0"/>
            </a:endParaRPr>
          </a:p>
        </p:txBody>
      </p:sp>
      <p:sp>
        <p:nvSpPr>
          <p:cNvPr id="4" name="Text 3">
            <a:extLst>
              <a:ext uri="{FF2B5EF4-FFF2-40B4-BE49-F238E27FC236}">
                <a16:creationId xmlns:a16="http://schemas.microsoft.com/office/drawing/2014/main" id="{0A9226BC-98A3-3CCC-F14E-6DEC2F22AF01}"/>
              </a:ext>
            </a:extLst>
          </p:cNvPr>
          <p:cNvSpPr/>
          <p:nvPr/>
        </p:nvSpPr>
        <p:spPr>
          <a:xfrm>
            <a:off x="1005840" y="2514600"/>
            <a:ext cx="4480560" cy="320040"/>
          </a:xfrm>
          <a:prstGeom prst="rect">
            <a:avLst/>
          </a:prstGeom>
          <a:noFill/>
          <a:ln/>
        </p:spPr>
        <p:txBody>
          <a:bodyPr wrap="square" lIns="0" tIns="0" rIns="0" bIns="0" rtlCol="0" anchor="ctr"/>
          <a:lstStyle/>
          <a:p>
            <a:pPr marL="0" indent="0" algn="ctr">
              <a:buNone/>
            </a:pPr>
            <a:r>
              <a:rPr lang="en-US" sz="2400" b="1" dirty="0">
                <a:solidFill>
                  <a:srgbClr val="9A3B3B"/>
                </a:solidFill>
                <a:latin typeface="Calibri" panose="020F0502020204030204" pitchFamily="34" charset="0"/>
                <a:cs typeface="Calibri" panose="020F0502020204030204" pitchFamily="34" charset="0"/>
              </a:rPr>
              <a:t>Less helpful</a:t>
            </a:r>
            <a:endParaRPr lang="en-US" sz="2400" dirty="0">
              <a:latin typeface="Calibri" panose="020F0502020204030204" pitchFamily="34" charset="0"/>
              <a:cs typeface="Calibri" panose="020F0502020204030204" pitchFamily="34" charset="0"/>
            </a:endParaRPr>
          </a:p>
        </p:txBody>
      </p:sp>
      <p:sp>
        <p:nvSpPr>
          <p:cNvPr id="5" name="Text 4">
            <a:extLst>
              <a:ext uri="{FF2B5EF4-FFF2-40B4-BE49-F238E27FC236}">
                <a16:creationId xmlns:a16="http://schemas.microsoft.com/office/drawing/2014/main" id="{47983A84-28B3-35AC-3D6F-DF01AF6DD317}"/>
              </a:ext>
            </a:extLst>
          </p:cNvPr>
          <p:cNvSpPr/>
          <p:nvPr/>
        </p:nvSpPr>
        <p:spPr>
          <a:xfrm>
            <a:off x="1005839" y="2971800"/>
            <a:ext cx="4930265" cy="960120"/>
          </a:xfrm>
          <a:prstGeom prst="rect">
            <a:avLst/>
          </a:prstGeom>
          <a:solidFill>
            <a:srgbClr val="FCE8E8"/>
          </a:solidFill>
          <a:ln w="12700">
            <a:solidFill>
              <a:srgbClr val="CAD6E3"/>
            </a:solidFill>
          </a:ln>
        </p:spPr>
        <p:txBody>
          <a:bodyPr wrap="square" rtlCol="0" anchor="ctr">
            <a:normAutofit/>
          </a:bodyPr>
          <a:lstStyle/>
          <a:p>
            <a:pPr marL="0" indent="0">
              <a:buNone/>
            </a:pPr>
            <a:r>
              <a:rPr lang="en-US" sz="2000" dirty="0">
                <a:solidFill>
                  <a:srgbClr val="1F2933"/>
                </a:solidFill>
                <a:latin typeface="Calibri" panose="020F0502020204030204" pitchFamily="34" charset="0"/>
                <a:cs typeface="Calibri" panose="020F0502020204030204" pitchFamily="34" charset="0"/>
              </a:rPr>
              <a:t>“I gave Carlos a 2 because he did not do much.”</a:t>
            </a:r>
            <a:endParaRPr lang="en-US" sz="2000" dirty="0">
              <a:latin typeface="Calibri" panose="020F0502020204030204" pitchFamily="34" charset="0"/>
              <a:cs typeface="Calibri" panose="020F0502020204030204" pitchFamily="34" charset="0"/>
            </a:endParaRPr>
          </a:p>
        </p:txBody>
      </p:sp>
      <p:sp>
        <p:nvSpPr>
          <p:cNvPr id="9" name="Text 5">
            <a:extLst>
              <a:ext uri="{FF2B5EF4-FFF2-40B4-BE49-F238E27FC236}">
                <a16:creationId xmlns:a16="http://schemas.microsoft.com/office/drawing/2014/main" id="{BE306928-8142-94AA-1107-E275ECAFF6F3}"/>
              </a:ext>
            </a:extLst>
          </p:cNvPr>
          <p:cNvSpPr/>
          <p:nvPr/>
        </p:nvSpPr>
        <p:spPr>
          <a:xfrm>
            <a:off x="6484745" y="2306884"/>
            <a:ext cx="4480560" cy="320040"/>
          </a:xfrm>
          <a:prstGeom prst="rect">
            <a:avLst/>
          </a:prstGeom>
          <a:noFill/>
          <a:ln/>
        </p:spPr>
        <p:txBody>
          <a:bodyPr wrap="square" lIns="0" tIns="0" rIns="0" bIns="0" rtlCol="0" anchor="ctr"/>
          <a:lstStyle/>
          <a:p>
            <a:pPr marL="0" indent="0" algn="ctr">
              <a:buNone/>
            </a:pPr>
            <a:r>
              <a:rPr lang="en-US" sz="2400" b="1" dirty="0">
                <a:solidFill>
                  <a:srgbClr val="1F6B3B"/>
                </a:solidFill>
                <a:latin typeface="Calibri" panose="020F0502020204030204" pitchFamily="34" charset="0"/>
                <a:cs typeface="Calibri" panose="020F0502020204030204" pitchFamily="34" charset="0"/>
              </a:rPr>
              <a:t>More helpful</a:t>
            </a:r>
            <a:endParaRPr lang="en-US" sz="2400" dirty="0">
              <a:latin typeface="Calibri" panose="020F0502020204030204" pitchFamily="34" charset="0"/>
              <a:cs typeface="Calibri" panose="020F0502020204030204" pitchFamily="34" charset="0"/>
            </a:endParaRPr>
          </a:p>
        </p:txBody>
      </p:sp>
      <p:sp>
        <p:nvSpPr>
          <p:cNvPr id="12" name="Text 6">
            <a:extLst>
              <a:ext uri="{FF2B5EF4-FFF2-40B4-BE49-F238E27FC236}">
                <a16:creationId xmlns:a16="http://schemas.microsoft.com/office/drawing/2014/main" id="{61812A96-2BEB-7D4A-4D94-4640ED23D153}"/>
              </a:ext>
            </a:extLst>
          </p:cNvPr>
          <p:cNvSpPr/>
          <p:nvPr/>
        </p:nvSpPr>
        <p:spPr>
          <a:xfrm>
            <a:off x="6385810" y="2745874"/>
            <a:ext cx="5276538" cy="1233742"/>
          </a:xfrm>
          <a:prstGeom prst="rect">
            <a:avLst/>
          </a:prstGeom>
          <a:solidFill>
            <a:srgbClr val="DFF3E4"/>
          </a:solidFill>
          <a:ln w="12700">
            <a:solidFill>
              <a:srgbClr val="CAD6E3"/>
            </a:solidFill>
          </a:ln>
        </p:spPr>
        <p:txBody>
          <a:bodyPr wrap="square" rtlCol="0" anchor="ctr">
            <a:noAutofit/>
          </a:bodyPr>
          <a:lstStyle/>
          <a:p>
            <a:pPr marL="0" indent="0">
              <a:buNone/>
            </a:pPr>
            <a:r>
              <a:rPr lang="en-US" sz="2000" dirty="0">
                <a:solidFill>
                  <a:srgbClr val="1F2933"/>
                </a:solidFill>
                <a:latin typeface="Calibri" panose="020F0502020204030204" pitchFamily="34" charset="0"/>
                <a:cs typeface="Calibri" panose="020F0502020204030204" pitchFamily="34" charset="0"/>
              </a:rPr>
              <a:t>“I gave Carlos a 2 for cooperation because he missed one meeting and needed reminders before completing his section.”</a:t>
            </a:r>
            <a:endParaRPr lang="en-US" sz="2000" dirty="0">
              <a:latin typeface="Calibri" panose="020F0502020204030204" pitchFamily="34" charset="0"/>
              <a:cs typeface="Calibri" panose="020F0502020204030204" pitchFamily="34" charset="0"/>
            </a:endParaRPr>
          </a:p>
        </p:txBody>
      </p:sp>
      <p:sp>
        <p:nvSpPr>
          <p:cNvPr id="13" name="Text 7">
            <a:extLst>
              <a:ext uri="{FF2B5EF4-FFF2-40B4-BE49-F238E27FC236}">
                <a16:creationId xmlns:a16="http://schemas.microsoft.com/office/drawing/2014/main" id="{6E0C401D-D928-EB3E-C637-B9E096EC772D}"/>
              </a:ext>
            </a:extLst>
          </p:cNvPr>
          <p:cNvSpPr/>
          <p:nvPr/>
        </p:nvSpPr>
        <p:spPr>
          <a:xfrm>
            <a:off x="1480953" y="4626711"/>
            <a:ext cx="9052560" cy="548640"/>
          </a:xfrm>
          <a:prstGeom prst="rect">
            <a:avLst/>
          </a:prstGeom>
          <a:solidFill>
            <a:srgbClr val="FFF5CC"/>
          </a:solidFill>
          <a:ln w="12700">
            <a:solidFill>
              <a:srgbClr val="CAD6E3"/>
            </a:solidFill>
          </a:ln>
        </p:spPr>
        <p:txBody>
          <a:bodyPr wrap="square" rtlCol="0" anchor="ctr">
            <a:normAutofit/>
          </a:bodyPr>
          <a:lstStyle/>
          <a:p>
            <a:pPr marL="0" indent="0">
              <a:buNone/>
            </a:pPr>
            <a:r>
              <a:rPr lang="en-US" sz="2000" dirty="0">
                <a:solidFill>
                  <a:srgbClr val="1F2933"/>
                </a:solidFill>
                <a:latin typeface="Calibri" panose="020F0502020204030204" pitchFamily="34" charset="0"/>
                <a:cs typeface="Calibri" panose="020F0502020204030204" pitchFamily="34" charset="0"/>
              </a:rPr>
              <a:t>Discuss: What evidence made your rating fair? Where did you disagree?</a:t>
            </a: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3945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379BA-2442-5D2C-CB6C-DBDA35D080C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6D53235-1ACA-C64D-A09F-818369DD7BE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776"/>
            <a:ext cx="10818337" cy="1419343"/>
          </a:xfrm>
          <a:prstGeom prst="rect">
            <a:avLst/>
          </a:prstGeom>
        </p:spPr>
      </p:pic>
      <p:sp>
        <p:nvSpPr>
          <p:cNvPr id="2" name="Text 0">
            <a:extLst>
              <a:ext uri="{FF2B5EF4-FFF2-40B4-BE49-F238E27FC236}">
                <a16:creationId xmlns:a16="http://schemas.microsoft.com/office/drawing/2014/main" id="{8C54A3FD-9506-633A-F1BA-C0F6F83DF332}"/>
              </a:ext>
            </a:extLst>
          </p:cNvPr>
          <p:cNvSpPr>
            <a:spLocks noGrp="1"/>
          </p:cNvSpPr>
          <p:nvPr>
            <p:ph type="title" idx="4294967295"/>
          </p:nvPr>
        </p:nvSpPr>
        <p:spPr>
          <a:xfrm>
            <a:off x="703413" y="1960372"/>
            <a:ext cx="8829207" cy="872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E4E7E"/>
                </a:solidFill>
                <a:effectLst/>
                <a:uLnTx/>
                <a:uFillTx/>
                <a:latin typeface="Calibri" panose="020F0502020204030204" pitchFamily="34" charset="0"/>
                <a:ea typeface="Aptos Display" pitchFamily="34" charset="-122"/>
                <a:cs typeface="Calibri" panose="020F0502020204030204" pitchFamily="34" charset="0"/>
              </a:rPr>
              <a:t>Part 3: Honesty in Evaluation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2E4E7E"/>
                </a:solidFill>
                <a:effectLst/>
                <a:uLnTx/>
                <a:uFillTx/>
                <a:latin typeface="+mn-lt"/>
                <a:ea typeface="+mn-ea"/>
                <a:cs typeface="+mn-cs"/>
              </a:rPr>
              <a:t>Honesty means rating what you observed, not what you assume or how much you like someone.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2E4E7E"/>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2E4E7E"/>
                </a:solidFill>
                <a:effectLst/>
                <a:uLnTx/>
                <a:uFillTx/>
                <a:latin typeface="+mn-lt"/>
                <a:ea typeface="+mn-ea"/>
                <a:cs typeface="+mn-cs"/>
              </a:rPr>
              <a:t>Take note of the following to ensure honesty in your evaluation. </a:t>
            </a:r>
            <a:endParaRPr kumimoji="0" lang="en-US" sz="20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5" name="TextBox 14">
            <a:extLst>
              <a:ext uri="{FF2B5EF4-FFF2-40B4-BE49-F238E27FC236}">
                <a16:creationId xmlns:a16="http://schemas.microsoft.com/office/drawing/2014/main" id="{7E4FBBC7-C816-3DFE-6595-DE79C4E36EB2}"/>
              </a:ext>
            </a:extLst>
          </p:cNvPr>
          <p:cNvSpPr txBox="1"/>
          <p:nvPr/>
        </p:nvSpPr>
        <p:spPr>
          <a:xfrm>
            <a:off x="584616" y="3048348"/>
            <a:ext cx="6282240" cy="2570640"/>
          </a:xfrm>
          <a:prstGeom prst="rect">
            <a:avLst/>
          </a:prstGeom>
          <a:noFill/>
        </p:spPr>
        <p:txBody>
          <a:bodyPr wrap="square">
            <a:spAutoFit/>
          </a:bodyPr>
          <a:lstStyle/>
          <a:p>
            <a:pPr marL="342900" marR="0" lvl="0" indent="-342900">
              <a:lnSpc>
                <a:spcPct val="107000"/>
              </a:lnSpc>
              <a:buFont typeface="Symbol" pitchFamily="2"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Use specific examples from team interactions and overall performance.</a:t>
            </a:r>
          </a:p>
          <a:p>
            <a:pPr marL="342900" marR="0" lvl="0" indent="-342900">
              <a:lnSpc>
                <a:spcPct val="107000"/>
              </a:lnSpc>
              <a:buFont typeface="Symbol" pitchFamily="2" charset="2"/>
              <a:buChar char=""/>
            </a:pP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Avoid overrating just to be nice or to avoid discomfort.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Font typeface="Symbol" pitchFamily="2" charset="2"/>
              <a:buChar char=""/>
            </a:pP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Avoid underrating because of conflict, frustration, or personal preference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Font typeface="Symbol" pitchFamily="2"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Recognize that “meets expectations” is valuable and appropriate</a:t>
            </a:r>
          </a:p>
          <a:p>
            <a:pPr marL="457200" marR="0">
              <a:lnSpc>
                <a:spcPct val="107000"/>
              </a:lnSpc>
              <a:spcAft>
                <a:spcPts val="800"/>
              </a:spcAft>
              <a:buNone/>
            </a:pPr>
            <a:r>
              <a:rPr lang="en-US"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 5">
            <a:extLst>
              <a:ext uri="{FF2B5EF4-FFF2-40B4-BE49-F238E27FC236}">
                <a16:creationId xmlns:a16="http://schemas.microsoft.com/office/drawing/2014/main" id="{05452963-031A-8717-C32F-CADA06BC9945}"/>
              </a:ext>
            </a:extLst>
          </p:cNvPr>
          <p:cNvSpPr/>
          <p:nvPr/>
        </p:nvSpPr>
        <p:spPr>
          <a:xfrm>
            <a:off x="8183880" y="2926080"/>
            <a:ext cx="2697480" cy="502920"/>
          </a:xfrm>
          <a:prstGeom prst="rect">
            <a:avLst/>
          </a:prstGeom>
          <a:solidFill>
            <a:srgbClr val="EAF1F9"/>
          </a:solidFill>
          <a:ln>
            <a:solidFill>
              <a:srgbClr val="EAF1F9"/>
            </a:solidFill>
          </a:ln>
        </p:spPr>
        <p:txBody>
          <a:bodyPr wrap="square" rtlCol="0" anchor="ctr">
            <a:normAutofit fontScale="85000" lnSpcReduction="20000"/>
          </a:bodyPr>
          <a:lstStyle/>
          <a:p>
            <a:pPr marL="0" indent="0" algn="ctr">
              <a:buNone/>
            </a:pPr>
            <a:r>
              <a:rPr lang="en-US" sz="1900" b="1" dirty="0">
                <a:solidFill>
                  <a:srgbClr val="2E4E7E"/>
                </a:solidFill>
                <a:latin typeface="Calibri" panose="020F0502020204030204" pitchFamily="34" charset="0"/>
                <a:cs typeface="Calibri" panose="020F0502020204030204" pitchFamily="34" charset="0"/>
              </a:rPr>
              <a:t>Rate evidence, not personality</a:t>
            </a:r>
            <a:endParaRPr lang="en-US" sz="1900" dirty="0">
              <a:latin typeface="Calibri" panose="020F0502020204030204" pitchFamily="34" charset="0"/>
              <a:cs typeface="Calibri" panose="020F0502020204030204" pitchFamily="34" charset="0"/>
            </a:endParaRPr>
          </a:p>
        </p:txBody>
      </p:sp>
      <p:sp>
        <p:nvSpPr>
          <p:cNvPr id="17" name="Text 6">
            <a:extLst>
              <a:ext uri="{FF2B5EF4-FFF2-40B4-BE49-F238E27FC236}">
                <a16:creationId xmlns:a16="http://schemas.microsoft.com/office/drawing/2014/main" id="{24285528-A067-E9F8-5C0C-96FCE2ACE18F}"/>
              </a:ext>
            </a:extLst>
          </p:cNvPr>
          <p:cNvSpPr/>
          <p:nvPr/>
        </p:nvSpPr>
        <p:spPr>
          <a:xfrm>
            <a:off x="8183880" y="3703320"/>
            <a:ext cx="2697480" cy="502920"/>
          </a:xfrm>
          <a:prstGeom prst="rect">
            <a:avLst/>
          </a:prstGeom>
          <a:solidFill>
            <a:srgbClr val="DFF3E4"/>
          </a:solidFill>
          <a:ln>
            <a:solidFill>
              <a:srgbClr val="DFF3E4"/>
            </a:solidFill>
          </a:ln>
        </p:spPr>
        <p:txBody>
          <a:bodyPr wrap="square" rtlCol="0" anchor="ctr">
            <a:normAutofit fontScale="85000" lnSpcReduction="20000"/>
          </a:bodyPr>
          <a:lstStyle/>
          <a:p>
            <a:pPr marL="0" indent="0" algn="ctr">
              <a:buNone/>
            </a:pPr>
            <a:r>
              <a:rPr lang="en-US" sz="1900" b="1" dirty="0">
                <a:solidFill>
                  <a:srgbClr val="1F6B3B"/>
                </a:solidFill>
                <a:latin typeface="Calibri" panose="020F0502020204030204" pitchFamily="34" charset="0"/>
                <a:cs typeface="Calibri" panose="020F0502020204030204" pitchFamily="34" charset="0"/>
              </a:rPr>
              <a:t>Use 3 when expectations are met</a:t>
            </a:r>
            <a:endParaRPr lang="en-US" sz="1900" dirty="0">
              <a:latin typeface="Calibri" panose="020F0502020204030204" pitchFamily="34" charset="0"/>
              <a:cs typeface="Calibri" panose="020F0502020204030204" pitchFamily="34" charset="0"/>
            </a:endParaRPr>
          </a:p>
        </p:txBody>
      </p:sp>
      <p:sp>
        <p:nvSpPr>
          <p:cNvPr id="18" name="Text 7">
            <a:extLst>
              <a:ext uri="{FF2B5EF4-FFF2-40B4-BE49-F238E27FC236}">
                <a16:creationId xmlns:a16="http://schemas.microsoft.com/office/drawing/2014/main" id="{F0A4636A-017A-E6FD-ED3E-B37F8123562B}"/>
              </a:ext>
            </a:extLst>
          </p:cNvPr>
          <p:cNvSpPr/>
          <p:nvPr/>
        </p:nvSpPr>
        <p:spPr>
          <a:xfrm>
            <a:off x="8183880" y="4480560"/>
            <a:ext cx="2697480" cy="502920"/>
          </a:xfrm>
          <a:prstGeom prst="rect">
            <a:avLst/>
          </a:prstGeom>
          <a:solidFill>
            <a:srgbClr val="FCEEDB"/>
          </a:solidFill>
          <a:ln>
            <a:solidFill>
              <a:srgbClr val="FCEEDB"/>
            </a:solidFill>
          </a:ln>
        </p:spPr>
        <p:txBody>
          <a:bodyPr wrap="square" rtlCol="0" anchor="ctr">
            <a:normAutofit fontScale="85000" lnSpcReduction="20000"/>
          </a:bodyPr>
          <a:lstStyle/>
          <a:p>
            <a:pPr marL="0" indent="0" algn="ctr">
              <a:buNone/>
            </a:pPr>
            <a:r>
              <a:rPr lang="en-US" sz="1900" b="1" dirty="0">
                <a:solidFill>
                  <a:srgbClr val="8A4B19"/>
                </a:solidFill>
                <a:latin typeface="Calibri" panose="020F0502020204030204" pitchFamily="34" charset="0"/>
                <a:cs typeface="Calibri" panose="020F0502020204030204" pitchFamily="34" charset="0"/>
              </a:rPr>
              <a:t>Reserve 4–5 for clear excellence</a:t>
            </a:r>
            <a:endParaRPr lang="en-US" sz="19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86612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E0FE0-8354-1BA3-9525-293B0CAE65F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6843464-E005-758D-6F3E-3BFBB8AD89C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126"/>
            <a:ext cx="10818337" cy="1419343"/>
          </a:xfrm>
          <a:prstGeom prst="rect">
            <a:avLst/>
          </a:prstGeom>
        </p:spPr>
      </p:pic>
      <p:sp>
        <p:nvSpPr>
          <p:cNvPr id="2" name="Text 0">
            <a:extLst>
              <a:ext uri="{FF2B5EF4-FFF2-40B4-BE49-F238E27FC236}">
                <a16:creationId xmlns:a16="http://schemas.microsoft.com/office/drawing/2014/main" id="{9F78BB81-1A50-4695-8B71-32E0DF0A0776}"/>
              </a:ext>
            </a:extLst>
          </p:cNvPr>
          <p:cNvSpPr/>
          <p:nvPr/>
        </p:nvSpPr>
        <p:spPr>
          <a:xfrm>
            <a:off x="497035" y="1644024"/>
            <a:ext cx="8688188" cy="91620"/>
          </a:xfrm>
          <a:prstGeom prst="rect">
            <a:avLst/>
          </a:prstGeom>
          <a:noFill/>
          <a:ln/>
        </p:spPr>
        <p:txBody>
          <a:bodyPr wrap="square" lIns="0" tIns="0" rIns="0" bIns="0" rtlCol="0" anchor="ctr"/>
          <a:lstStyle/>
          <a:p>
            <a:r>
              <a:rPr lang="en-US" sz="2800" b="1" dirty="0">
                <a:solidFill>
                  <a:srgbClr val="2E4E7E"/>
                </a:solidFill>
                <a:latin typeface="Calibri" panose="020F0502020204030204" pitchFamily="34" charset="0"/>
                <a:ea typeface="Aptos Display" pitchFamily="34" charset="-122"/>
                <a:cs typeface="Calibri" panose="020F0502020204030204" pitchFamily="34" charset="0"/>
              </a:rPr>
              <a:t>Part 3: Honesty in Evaluation</a:t>
            </a:r>
            <a:endParaRPr lang="en-US" sz="2800" dirty="0">
              <a:latin typeface="Calibri" panose="020F0502020204030204" pitchFamily="34" charset="0"/>
              <a:cs typeface="Calibri" panose="020F0502020204030204" pitchFamily="34" charset="0"/>
            </a:endParaRPr>
          </a:p>
          <a:p>
            <a:endParaRPr lang="en-US" sz="2800" b="1" dirty="0">
              <a:solidFill>
                <a:srgbClr val="2E4E7E"/>
              </a:solidFill>
              <a:latin typeface="Calibri" panose="020F0502020204030204" pitchFamily="34" charset="0"/>
              <a:ea typeface="Aptos Display" pitchFamily="34" charset="-122"/>
              <a:cs typeface="Calibri" panose="020F0502020204030204" pitchFamily="34" charset="0"/>
            </a:endParaRPr>
          </a:p>
          <a:p>
            <a:pPr>
              <a:spcAft>
                <a:spcPts val="600"/>
              </a:spcAft>
            </a:pPr>
            <a:r>
              <a:rPr lang="en-US" sz="2400" b="1" dirty="0">
                <a:solidFill>
                  <a:schemeClr val="accent1">
                    <a:lumMod val="75000"/>
                  </a:schemeClr>
                </a:solidFill>
                <a:latin typeface="Calibri" panose="020F0502020204030204" pitchFamily="34" charset="0"/>
                <a:ea typeface="Times New Roman" panose="02020603050405020304" pitchFamily="18" charset="0"/>
                <a:cs typeface="Calibri" panose="020F0502020204030204" pitchFamily="34" charset="0"/>
              </a:rPr>
              <a:t>Score-to-evidence </a:t>
            </a:r>
            <a:r>
              <a:rPr lang="en-US" sz="2400" b="1" dirty="0">
                <a:solidFill>
                  <a:schemeClr val="accent1">
                    <a:lumMod val="75000"/>
                  </a:schemeClr>
                </a:solidFill>
                <a:effectLst/>
                <a:latin typeface="Calibri" panose="020F0502020204030204" pitchFamily="34" charset="0"/>
                <a:ea typeface="Times New Roman" panose="02020603050405020304" pitchFamily="18" charset="0"/>
                <a:cs typeface="Calibri" panose="020F0502020204030204" pitchFamily="34" charset="0"/>
              </a:rPr>
              <a:t>sentence starters </a:t>
            </a:r>
            <a:endParaRPr lang="en-US" sz="2400" dirty="0">
              <a:solidFill>
                <a:schemeClr val="accent1">
                  <a:lumMod val="75000"/>
                </a:schemeClr>
              </a:solidFill>
              <a:effectLst/>
              <a:latin typeface="Calibri" panose="020F0502020204030204" pitchFamily="34" charset="0"/>
              <a:ea typeface="Times"/>
              <a:cs typeface="Times New Roman" panose="02020603050405020304" pitchFamily="18" charset="0"/>
            </a:endParaRPr>
          </a:p>
          <a:p>
            <a:endParaRPr lang="en-US" sz="2000" b="1" dirty="0">
              <a:solidFill>
                <a:srgbClr val="2E4E7E"/>
              </a:solidFill>
            </a:endParaRPr>
          </a:p>
          <a:p>
            <a:r>
              <a:rPr lang="en-US" sz="2000" b="1" dirty="0">
                <a:solidFill>
                  <a:srgbClr val="2E4E7E"/>
                </a:solidFill>
              </a:rPr>
              <a:t> </a:t>
            </a:r>
            <a:endParaRPr lang="en-US" sz="2000" dirty="0">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1CDA565C-6B9D-C358-7B38-E19A45CF8B5C}"/>
              </a:ext>
            </a:extLst>
          </p:cNvPr>
          <p:cNvSpPr txBox="1"/>
          <p:nvPr/>
        </p:nvSpPr>
        <p:spPr>
          <a:xfrm>
            <a:off x="269609" y="2114439"/>
            <a:ext cx="6240727" cy="2031325"/>
          </a:xfrm>
          <a:prstGeom prst="rect">
            <a:avLst/>
          </a:prstGeom>
          <a:noFill/>
        </p:spPr>
        <p:txBody>
          <a:bodyPr wrap="square">
            <a:spAutoFit/>
          </a:bodyPr>
          <a:lstStyle/>
          <a:p>
            <a:r>
              <a:rPr lang="en-US" b="1" dirty="0"/>
              <a:t>•  </a:t>
            </a:r>
            <a:r>
              <a:rPr lang="en-US" dirty="0"/>
              <a:t>I rated this student a ___ because I observed that they…  </a:t>
            </a:r>
          </a:p>
          <a:p>
            <a:r>
              <a:rPr lang="en-US" b="1" dirty="0"/>
              <a:t>•  </a:t>
            </a:r>
            <a:r>
              <a:rPr lang="en-US" dirty="0"/>
              <a:t>The evidence that supports my rating is ...</a:t>
            </a:r>
          </a:p>
          <a:p>
            <a:r>
              <a:rPr lang="en-US" b="1" dirty="0"/>
              <a:t>•  </a:t>
            </a:r>
            <a:r>
              <a:rPr lang="en-US" dirty="0"/>
              <a:t>I chose a 3 because this behavior meets the stated expectations ...</a:t>
            </a:r>
          </a:p>
          <a:p>
            <a:r>
              <a:rPr lang="en-US" b="1" dirty="0"/>
              <a:t>•  </a:t>
            </a:r>
            <a:r>
              <a:rPr lang="en-US" dirty="0"/>
              <a:t>I chose a 4 or 5 because this behavior went beyond expectations by…</a:t>
            </a:r>
          </a:p>
          <a:p>
            <a:r>
              <a:rPr lang="en-US" dirty="0"/>
              <a:t> </a:t>
            </a:r>
          </a:p>
        </p:txBody>
      </p:sp>
      <p:sp>
        <p:nvSpPr>
          <p:cNvPr id="5" name="Shape 6">
            <a:extLst>
              <a:ext uri="{FF2B5EF4-FFF2-40B4-BE49-F238E27FC236}">
                <a16:creationId xmlns:a16="http://schemas.microsoft.com/office/drawing/2014/main" id="{9FD1F780-1429-208C-D58F-34F19DF65B4A}"/>
              </a:ext>
              <a:ext uri="{C183D7F6-B498-43B3-948B-1728B52AA6E4}">
                <adec:decorative xmlns:adec="http://schemas.microsoft.com/office/drawing/2017/decorative" val="1"/>
              </a:ext>
            </a:extLst>
          </p:cNvPr>
          <p:cNvSpPr/>
          <p:nvPr/>
        </p:nvSpPr>
        <p:spPr>
          <a:xfrm>
            <a:off x="5994935" y="1457349"/>
            <a:ext cx="24595" cy="3120341"/>
          </a:xfrm>
          <a:prstGeom prst="line">
            <a:avLst/>
          </a:prstGeom>
          <a:noFill/>
          <a:ln w="25400">
            <a:solidFill>
              <a:srgbClr val="CAD6E3"/>
            </a:solidFill>
            <a:prstDash val="solid"/>
          </a:ln>
        </p:spPr>
        <p:txBody>
          <a:bodyPr/>
          <a:lstStyle/>
          <a:p>
            <a:endParaRPr lang="en-US"/>
          </a:p>
        </p:txBody>
      </p:sp>
      <p:sp>
        <p:nvSpPr>
          <p:cNvPr id="9" name="Title 8">
            <a:extLst>
              <a:ext uri="{FF2B5EF4-FFF2-40B4-BE49-F238E27FC236}">
                <a16:creationId xmlns:a16="http://schemas.microsoft.com/office/drawing/2014/main" id="{682A6AD6-EE74-ED78-155B-688279AA173B}"/>
              </a:ext>
            </a:extLst>
          </p:cNvPr>
          <p:cNvSpPr txBox="1">
            <a:spLocks noGrp="1"/>
          </p:cNvSpPr>
          <p:nvPr>
            <p:ph type="title" idx="4294967295"/>
          </p:nvPr>
        </p:nvSpPr>
        <p:spPr>
          <a:xfrm>
            <a:off x="6083702" y="1325302"/>
            <a:ext cx="5838689" cy="14773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mn-ea"/>
                <a:cs typeface="Calibri" panose="020F0502020204030204" pitchFamily="34" charset="0"/>
              </a:rPr>
              <a:t>To provide constructive written feedback, consider the following aspects(see example in handout)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TextBox 5">
            <a:extLst>
              <a:ext uri="{FF2B5EF4-FFF2-40B4-BE49-F238E27FC236}">
                <a16:creationId xmlns:a16="http://schemas.microsoft.com/office/drawing/2014/main" id="{8DEBDBBF-2A27-941F-DE42-8EBF6A6CE54F}"/>
              </a:ext>
            </a:extLst>
          </p:cNvPr>
          <p:cNvSpPr txBox="1"/>
          <p:nvPr/>
        </p:nvSpPr>
        <p:spPr>
          <a:xfrm>
            <a:off x="6096000" y="2347246"/>
            <a:ext cx="5532369" cy="2862322"/>
          </a:xfrm>
          <a:prstGeom prst="rect">
            <a:avLst/>
          </a:prstGeom>
          <a:noFill/>
        </p:spPr>
        <p:txBody>
          <a:bodyPr wrap="square" rtlCol="0">
            <a:spAutoFit/>
          </a:bodyPr>
          <a:lstStyle/>
          <a:p>
            <a:endParaRPr lang="en-US" dirty="0"/>
          </a:p>
          <a:p>
            <a:pPr marL="285750" indent="-285750">
              <a:buFont typeface="Arial" panose="020B0604020202020204" pitchFamily="34" charset="0"/>
              <a:buChar char="•"/>
            </a:pPr>
            <a:r>
              <a:rPr lang="en-US" dirty="0"/>
              <a:t>Provide a context.</a:t>
            </a:r>
            <a:br>
              <a:rPr lang="en-US" dirty="0"/>
            </a:br>
            <a:r>
              <a:rPr lang="en-US" dirty="0"/>
              <a:t>How did the team member perform in the given context?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Give examples</a:t>
            </a:r>
          </a:p>
          <a:p>
            <a:endParaRPr lang="en-US" dirty="0"/>
          </a:p>
          <a:p>
            <a:pPr marL="285750" indent="-285750">
              <a:buFont typeface="Arial" panose="020B0604020202020204" pitchFamily="34" charset="0"/>
              <a:buChar char="•"/>
            </a:pPr>
            <a:r>
              <a:rPr lang="en-US" dirty="0"/>
              <a:t>Performed great or poorly? Give suggestions on how to improve for the future</a:t>
            </a:r>
            <a:br>
              <a:rPr lang="en-US" dirty="0"/>
            </a:br>
            <a:endParaRPr lang="en-US" dirty="0"/>
          </a:p>
        </p:txBody>
      </p:sp>
    </p:spTree>
    <p:extLst>
      <p:ext uri="{BB962C8B-B14F-4D97-AF65-F5344CB8AC3E}">
        <p14:creationId xmlns:p14="http://schemas.microsoft.com/office/powerpoint/2010/main" val="1189949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9A026-7557-6479-E83E-3EC20E2EADC5}"/>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F3145E0D-2067-1C60-7624-5E96EC94B20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07"/>
            <a:ext cx="10818337" cy="1419343"/>
          </a:xfrm>
          <a:prstGeom prst="rect">
            <a:avLst/>
          </a:prstGeom>
        </p:spPr>
      </p:pic>
      <p:sp>
        <p:nvSpPr>
          <p:cNvPr id="2" name="Text 0">
            <a:extLst>
              <a:ext uri="{FF2B5EF4-FFF2-40B4-BE49-F238E27FC236}">
                <a16:creationId xmlns:a16="http://schemas.microsoft.com/office/drawing/2014/main" id="{995E2E99-98FA-480A-4407-06218DFD7542}"/>
              </a:ext>
            </a:extLst>
          </p:cNvPr>
          <p:cNvSpPr>
            <a:spLocks noGrp="1"/>
          </p:cNvSpPr>
          <p:nvPr>
            <p:ph type="title" idx="4294967295"/>
          </p:nvPr>
        </p:nvSpPr>
        <p:spPr>
          <a:xfrm>
            <a:off x="584616" y="904727"/>
            <a:ext cx="10233721" cy="91320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E4E7E"/>
                </a:solidFill>
                <a:effectLst/>
                <a:uLnTx/>
                <a:uFillTx/>
                <a:latin typeface="Calibri" panose="020F0502020204030204" pitchFamily="34" charset="0"/>
                <a:ea typeface="Aptos Display" pitchFamily="34" charset="-122"/>
                <a:cs typeface="Calibri" panose="020F0502020204030204" pitchFamily="34" charset="0"/>
              </a:rPr>
              <a:t>Activity 3: Let’s Practice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3" name="TextBox 2">
            <a:extLst>
              <a:ext uri="{FF2B5EF4-FFF2-40B4-BE49-F238E27FC236}">
                <a16:creationId xmlns:a16="http://schemas.microsoft.com/office/drawing/2014/main" id="{9315C278-94E6-C662-27F0-9C33FB4F187E}"/>
              </a:ext>
            </a:extLst>
          </p:cNvPr>
          <p:cNvSpPr txBox="1"/>
          <p:nvPr/>
        </p:nvSpPr>
        <p:spPr>
          <a:xfrm>
            <a:off x="584616" y="1415236"/>
            <a:ext cx="10818336" cy="1231106"/>
          </a:xfrm>
          <a:prstGeom prst="rect">
            <a:avLst/>
          </a:prstGeom>
          <a:noFill/>
        </p:spPr>
        <p:txBody>
          <a:bodyPr wrap="square" rtlCol="0">
            <a:spAutoFit/>
          </a:bodyPr>
          <a:lstStyle/>
          <a:p>
            <a:r>
              <a:rPr lang="en-US" sz="2000" b="1" dirty="0">
                <a:latin typeface="Calibri" panose="020F0502020204030204" pitchFamily="34" charset="0"/>
                <a:cs typeface="Calibri" panose="020F0502020204030204" pitchFamily="34" charset="0"/>
              </a:rPr>
              <a:t>Directions</a:t>
            </a:r>
          </a:p>
          <a:p>
            <a:r>
              <a:rPr lang="en-US" dirty="0"/>
              <a:t>Based on the information from the team scenario, provide written justification for the selections you made for each team member in the identified key area below, implementing </a:t>
            </a:r>
            <a:r>
              <a:rPr lang="en-US" dirty="0" err="1"/>
              <a:t>thr</a:t>
            </a:r>
            <a:endParaRPr lang="en-US" dirty="0"/>
          </a:p>
          <a:p>
            <a:endParaRPr lang="en-US" dirty="0"/>
          </a:p>
        </p:txBody>
      </p:sp>
      <p:sp>
        <p:nvSpPr>
          <p:cNvPr id="5" name="TextBox 4">
            <a:extLst>
              <a:ext uri="{FF2B5EF4-FFF2-40B4-BE49-F238E27FC236}">
                <a16:creationId xmlns:a16="http://schemas.microsoft.com/office/drawing/2014/main" id="{B442CF3A-9AEE-8428-4D08-F66A478C2D32}"/>
              </a:ext>
            </a:extLst>
          </p:cNvPr>
          <p:cNvSpPr txBox="1"/>
          <p:nvPr/>
        </p:nvSpPr>
        <p:spPr>
          <a:xfrm>
            <a:off x="1861457" y="2595831"/>
            <a:ext cx="7456716" cy="2846933"/>
          </a:xfrm>
          <a:prstGeom prst="rect">
            <a:avLst/>
          </a:prstGeom>
          <a:noFill/>
        </p:spPr>
        <p:txBody>
          <a:bodyPr wrap="square">
            <a:spAutoFit/>
          </a:bodyPr>
          <a:lstStyle/>
          <a:p>
            <a:pPr marL="342900" marR="0" lvl="0" indent="-342900">
              <a:spcAft>
                <a:spcPts val="600"/>
              </a:spcAft>
              <a:buFont typeface="Wingdings" pitchFamily="2" charset="2"/>
              <a:buChar char="§"/>
              <a:tabLst>
                <a:tab pos="457200" algn="l"/>
              </a:tabLst>
            </a:pPr>
            <a:r>
              <a:rPr lang="en-US" dirty="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Written Feedback (</a:t>
            </a:r>
            <a:r>
              <a:rPr lang="en-US" b="1" dirty="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Participation</a:t>
            </a:r>
            <a:r>
              <a:rPr lang="en-US" dirty="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a:t>
            </a:r>
            <a:endParaRPr lang="en-US" dirty="0">
              <a:effectLst/>
              <a:latin typeface="Calibri" panose="020F0502020204030204" pitchFamily="34" charset="0"/>
              <a:ea typeface="Times"/>
              <a:cs typeface="Times New Roman" panose="02020603050405020304" pitchFamily="18" charset="0"/>
            </a:endParaRPr>
          </a:p>
          <a:p>
            <a:pPr marL="0" marR="0">
              <a:spcAft>
                <a:spcPts val="600"/>
              </a:spcAft>
              <a:buNone/>
            </a:pPr>
            <a:r>
              <a:rPr lang="en-US" dirty="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Jordan:__________________________________________________</a:t>
            </a:r>
            <a:endParaRPr lang="en-US" dirty="0">
              <a:effectLst/>
              <a:latin typeface="Calibri" panose="020F0502020204030204" pitchFamily="34" charset="0"/>
              <a:ea typeface="Times"/>
              <a:cs typeface="Times New Roman" panose="02020603050405020304" pitchFamily="18" charset="0"/>
            </a:endParaRPr>
          </a:p>
          <a:p>
            <a:pPr marL="342900" marR="0" lvl="0" indent="-342900">
              <a:spcAft>
                <a:spcPts val="600"/>
              </a:spcAft>
              <a:buFont typeface="Wingdings" pitchFamily="2" charset="2"/>
              <a:buChar char="§"/>
              <a:tabLst>
                <a:tab pos="457200" algn="l"/>
              </a:tabLst>
            </a:pPr>
            <a:r>
              <a:rPr lang="en-US" dirty="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Written Feedback (</a:t>
            </a:r>
            <a:r>
              <a:rPr lang="en-US" b="1" dirty="0">
                <a:effectLst/>
                <a:latin typeface="Calibri" panose="020F0502020204030204" pitchFamily="34" charset="0"/>
                <a:ea typeface="Times"/>
                <a:cs typeface="Times New Roman" panose="02020603050405020304" pitchFamily="18" charset="0"/>
              </a:rPr>
              <a:t>Considering Ideas</a:t>
            </a:r>
            <a:r>
              <a:rPr lang="en-US" dirty="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a:t>
            </a:r>
            <a:endParaRPr lang="en-US" dirty="0">
              <a:effectLst/>
              <a:latin typeface="Calibri" panose="020F0502020204030204" pitchFamily="34" charset="0"/>
              <a:ea typeface="Times"/>
              <a:cs typeface="Times New Roman" panose="02020603050405020304" pitchFamily="18" charset="0"/>
            </a:endParaRPr>
          </a:p>
          <a:p>
            <a:pPr marL="0" marR="0">
              <a:spcAft>
                <a:spcPts val="600"/>
              </a:spcAft>
              <a:buNone/>
            </a:pPr>
            <a:r>
              <a:rPr lang="en-US" dirty="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Temi: ___________________________________________________</a:t>
            </a:r>
            <a:endParaRPr lang="en-US" dirty="0">
              <a:effectLst/>
              <a:latin typeface="Calibri" panose="020F0502020204030204" pitchFamily="34" charset="0"/>
              <a:ea typeface="Times"/>
              <a:cs typeface="Times New Roman" panose="02020603050405020304" pitchFamily="18" charset="0"/>
            </a:endParaRPr>
          </a:p>
          <a:p>
            <a:pPr marL="342900" marR="0" lvl="0" indent="-342900">
              <a:spcAft>
                <a:spcPts val="600"/>
              </a:spcAft>
              <a:buFont typeface="Wingdings" pitchFamily="2" charset="2"/>
              <a:buChar char="§"/>
              <a:tabLst>
                <a:tab pos="457200" algn="l"/>
              </a:tabLst>
            </a:pPr>
            <a:r>
              <a:rPr lang="en-US" dirty="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Written Feedback (</a:t>
            </a:r>
            <a:r>
              <a:rPr lang="en-US" b="1" dirty="0">
                <a:effectLst/>
                <a:latin typeface="Calibri" panose="020F0502020204030204" pitchFamily="34" charset="0"/>
                <a:ea typeface="Times"/>
                <a:cs typeface="Times New Roman" panose="02020603050405020304" pitchFamily="18" charset="0"/>
              </a:rPr>
              <a:t>Cooperation</a:t>
            </a:r>
            <a:r>
              <a:rPr lang="en-US" dirty="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a:t>
            </a:r>
            <a:endParaRPr lang="en-US" dirty="0">
              <a:effectLst/>
              <a:latin typeface="Calibri" panose="020F0502020204030204" pitchFamily="34" charset="0"/>
              <a:ea typeface="Times"/>
              <a:cs typeface="Times New Roman" panose="02020603050405020304" pitchFamily="18" charset="0"/>
            </a:endParaRPr>
          </a:p>
          <a:p>
            <a:pPr marL="0" marR="0">
              <a:spcAft>
                <a:spcPts val="600"/>
              </a:spcAft>
              <a:buNone/>
            </a:pPr>
            <a:r>
              <a:rPr lang="en-US" dirty="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Valerie:__________________________________________________</a:t>
            </a:r>
            <a:endParaRPr lang="en-US" dirty="0">
              <a:effectLst/>
              <a:latin typeface="Calibri" panose="020F0502020204030204" pitchFamily="34" charset="0"/>
              <a:ea typeface="Times"/>
              <a:cs typeface="Times New Roman" panose="02020603050405020304" pitchFamily="18" charset="0"/>
            </a:endParaRPr>
          </a:p>
          <a:p>
            <a:pPr marL="342900" marR="0" lvl="0" indent="-342900">
              <a:spcAft>
                <a:spcPts val="600"/>
              </a:spcAft>
              <a:buFont typeface="Wingdings" pitchFamily="2" charset="2"/>
              <a:buChar char="§"/>
              <a:tabLst>
                <a:tab pos="457200" algn="l"/>
              </a:tabLst>
            </a:pPr>
            <a:r>
              <a:rPr lang="en-US" dirty="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Written Feedback (</a:t>
            </a:r>
            <a:r>
              <a:rPr lang="en-US" b="1" dirty="0">
                <a:effectLst/>
                <a:latin typeface="Calibri" panose="020F0502020204030204" pitchFamily="34" charset="0"/>
                <a:ea typeface="Times"/>
                <a:cs typeface="Times New Roman" panose="02020603050405020304" pitchFamily="18" charset="0"/>
              </a:rPr>
              <a:t>Enthusiasm)</a:t>
            </a:r>
            <a:endParaRPr lang="en-US" dirty="0">
              <a:effectLst/>
              <a:latin typeface="Calibri" panose="020F0502020204030204" pitchFamily="34" charset="0"/>
              <a:ea typeface="Times"/>
              <a:cs typeface="Times New Roman" panose="02020603050405020304" pitchFamily="18" charset="0"/>
            </a:endParaRPr>
          </a:p>
          <a:p>
            <a:pPr marL="0" marR="0">
              <a:spcAft>
                <a:spcPts val="600"/>
              </a:spcAft>
              <a:buNone/>
            </a:pPr>
            <a:r>
              <a:rPr lang="en-US" dirty="0">
                <a:solidFill>
                  <a:srgbClr val="0D0D0D"/>
                </a:solidFill>
                <a:effectLst/>
                <a:latin typeface="Calibri" panose="020F0502020204030204" pitchFamily="34" charset="0"/>
                <a:ea typeface="Times New Roman" panose="02020603050405020304" pitchFamily="18" charset="0"/>
                <a:cs typeface="Calibri" panose="020F0502020204030204" pitchFamily="34" charset="0"/>
              </a:rPr>
              <a:t>Shawn: __________________________________________________</a:t>
            </a:r>
            <a:endParaRPr lang="en-US" dirty="0">
              <a:effectLst/>
              <a:latin typeface="Calibri" panose="020F0502020204030204" pitchFamily="34" charset="0"/>
              <a:ea typeface="Times"/>
              <a:cs typeface="Times New Roman" panose="02020603050405020304" pitchFamily="18" charset="0"/>
            </a:endParaRPr>
          </a:p>
        </p:txBody>
      </p:sp>
    </p:spTree>
    <p:extLst>
      <p:ext uri="{BB962C8B-B14F-4D97-AF65-F5344CB8AC3E}">
        <p14:creationId xmlns:p14="http://schemas.microsoft.com/office/powerpoint/2010/main" val="4289721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03E33-0BC7-7D26-2D4C-2FFBB7BCC755}"/>
            </a:ext>
          </a:extLst>
        </p:cNvPr>
        <p:cNvGrpSpPr/>
        <p:nvPr/>
      </p:nvGrpSpPr>
      <p:grpSpPr>
        <a:xfrm>
          <a:off x="0" y="0"/>
          <a:ext cx="0" cy="0"/>
          <a:chOff x="0" y="0"/>
          <a:chExt cx="0" cy="0"/>
        </a:xfrm>
      </p:grpSpPr>
      <p:pic>
        <p:nvPicPr>
          <p:cNvPr id="10" name="Picture 9" descr="DEAP Header with the logo.">
            <a:extLst>
              <a:ext uri="{FF2B5EF4-FFF2-40B4-BE49-F238E27FC236}">
                <a16:creationId xmlns:a16="http://schemas.microsoft.com/office/drawing/2014/main" id="{23F8426D-8E18-E648-60D0-14E7B62C1E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07"/>
            <a:ext cx="10818337" cy="1419343"/>
          </a:xfrm>
          <a:prstGeom prst="rect">
            <a:avLst/>
          </a:prstGeom>
        </p:spPr>
      </p:pic>
      <p:sp>
        <p:nvSpPr>
          <p:cNvPr id="2" name="Text 0">
            <a:extLst>
              <a:ext uri="{FF2B5EF4-FFF2-40B4-BE49-F238E27FC236}">
                <a16:creationId xmlns:a16="http://schemas.microsoft.com/office/drawing/2014/main" id="{85945C26-EF04-73BA-CA04-24762D1AB7D3}"/>
              </a:ext>
            </a:extLst>
          </p:cNvPr>
          <p:cNvSpPr>
            <a:spLocks noGrp="1"/>
          </p:cNvSpPr>
          <p:nvPr>
            <p:ph type="title" idx="4294967295"/>
          </p:nvPr>
        </p:nvSpPr>
        <p:spPr>
          <a:xfrm>
            <a:off x="569376" y="904727"/>
            <a:ext cx="10233721" cy="91320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E4E7E"/>
                </a:solidFill>
                <a:effectLst/>
                <a:uLnTx/>
                <a:uFillTx/>
                <a:latin typeface="Calibri" panose="020F0502020204030204" pitchFamily="34" charset="0"/>
                <a:ea typeface="Aptos Display" pitchFamily="34" charset="-122"/>
                <a:cs typeface="Calibri" panose="020F0502020204030204" pitchFamily="34" charset="0"/>
              </a:rPr>
              <a:t>Closing Reflection</a:t>
            </a: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3" name="TextBox 2">
            <a:extLst>
              <a:ext uri="{FF2B5EF4-FFF2-40B4-BE49-F238E27FC236}">
                <a16:creationId xmlns:a16="http://schemas.microsoft.com/office/drawing/2014/main" id="{6BB0806A-2C02-E266-4C29-BEEE7E8D86C0}"/>
              </a:ext>
            </a:extLst>
          </p:cNvPr>
          <p:cNvSpPr txBox="1"/>
          <p:nvPr/>
        </p:nvSpPr>
        <p:spPr>
          <a:xfrm>
            <a:off x="538689" y="1559527"/>
            <a:ext cx="10818336" cy="677108"/>
          </a:xfrm>
          <a:prstGeom prst="rect">
            <a:avLst/>
          </a:prstGeom>
          <a:noFill/>
        </p:spPr>
        <p:txBody>
          <a:bodyPr wrap="square" rtlCol="0">
            <a:spAutoFit/>
          </a:bodyPr>
          <a:lstStyle/>
          <a:p>
            <a:r>
              <a:rPr lang="en-US" sz="2000" b="1" dirty="0">
                <a:solidFill>
                  <a:srgbClr val="2E4E7E"/>
                </a:solidFill>
              </a:rPr>
              <a:t>Write anonymously on a sticky note:</a:t>
            </a:r>
            <a:endParaRPr lang="en-US" sz="2000" dirty="0"/>
          </a:p>
          <a:p>
            <a:endParaRPr lang="en-US" dirty="0"/>
          </a:p>
        </p:txBody>
      </p:sp>
      <p:sp>
        <p:nvSpPr>
          <p:cNvPr id="5" name="TextBox 4">
            <a:extLst>
              <a:ext uri="{FF2B5EF4-FFF2-40B4-BE49-F238E27FC236}">
                <a16:creationId xmlns:a16="http://schemas.microsoft.com/office/drawing/2014/main" id="{8305439C-F45C-0384-BE1B-A410E2D7CE91}"/>
              </a:ext>
            </a:extLst>
          </p:cNvPr>
          <p:cNvSpPr txBox="1"/>
          <p:nvPr/>
        </p:nvSpPr>
        <p:spPr>
          <a:xfrm>
            <a:off x="1051560" y="2236635"/>
            <a:ext cx="7983582" cy="2677656"/>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2000" dirty="0">
                <a:solidFill>
                  <a:srgbClr val="1F2933"/>
                </a:solidFill>
                <a:latin typeface="Calibri" panose="020F0502020204030204" pitchFamily="34" charset="0"/>
                <a:cs typeface="Calibri" panose="020F0502020204030204" pitchFamily="34" charset="0"/>
              </a:rPr>
              <a:t>On a scale of 1-5, how confident do you feel about your future self-and-peer evaluation using this rubric?</a:t>
            </a:r>
          </a:p>
          <a:p>
            <a:pPr marL="285750" indent="-285750">
              <a:lnSpc>
                <a:spcPct val="150000"/>
              </a:lnSpc>
              <a:buFont typeface="Arial" panose="020B0604020202020204" pitchFamily="34" charset="0"/>
              <a:buChar char="•"/>
            </a:pPr>
            <a:r>
              <a:rPr lang="en-US" sz="2000" dirty="0">
                <a:solidFill>
                  <a:srgbClr val="1F2933"/>
                </a:solidFill>
                <a:latin typeface="Calibri" panose="020F0502020204030204" pitchFamily="34" charset="0"/>
                <a:cs typeface="Calibri" panose="020F0502020204030204" pitchFamily="34" charset="0"/>
              </a:rPr>
              <a:t>What will you do differently when scoring yourself and others with the rubric?</a:t>
            </a:r>
          </a:p>
          <a:p>
            <a:pPr marL="285750" indent="-285750">
              <a:lnSpc>
                <a:spcPct val="150000"/>
              </a:lnSpc>
              <a:buFont typeface="Arial" panose="020B0604020202020204" pitchFamily="34" charset="0"/>
              <a:buChar char="•"/>
            </a:pPr>
            <a:r>
              <a:rPr lang="en-US" sz="2000" dirty="0">
                <a:solidFill>
                  <a:srgbClr val="1F2933"/>
                </a:solidFill>
                <a:latin typeface="Calibri" panose="020F0502020204030204" pitchFamily="34" charset="0"/>
                <a:cs typeface="Calibri" panose="020F0502020204030204" pitchFamily="34" charset="0"/>
              </a:rPr>
              <a:t>What is one question you still have about using the rubric?</a:t>
            </a:r>
          </a:p>
          <a:p>
            <a:endParaRPr lang="en-US" dirty="0">
              <a:solidFill>
                <a:srgbClr val="1F2933"/>
              </a:solidFill>
            </a:endParaRPr>
          </a:p>
        </p:txBody>
      </p:sp>
    </p:spTree>
    <p:extLst>
      <p:ext uri="{BB962C8B-B14F-4D97-AF65-F5344CB8AC3E}">
        <p14:creationId xmlns:p14="http://schemas.microsoft.com/office/powerpoint/2010/main" val="25307803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4"/>
  <p:tag name="ARTICULATE_DESIGN_ID_OFFICE THEME" val="OmRNW9FV"/>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6189</TotalTime>
  <Words>905</Words>
  <Application>Microsoft Office PowerPoint</Application>
  <PresentationFormat>Widescreen</PresentationFormat>
  <Paragraphs>165</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Using Self-and-Peer Evaluation Rubric More Effectively </vt:lpstr>
      <vt:lpstr>Objectives</vt:lpstr>
      <vt:lpstr>Lesson Roadmap</vt:lpstr>
      <vt:lpstr>Opening: Think–Pair–Share </vt:lpstr>
      <vt:lpstr>Why a Rubric Helps</vt:lpstr>
      <vt:lpstr>Part 1: Understanding the Four Key Areas in the Rubric</vt:lpstr>
      <vt:lpstr>Activity 1: Color-Coding Practice</vt:lpstr>
      <vt:lpstr>Part 2: Calibrating the Scores</vt:lpstr>
      <vt:lpstr>Activity 2: Individual Scoring Practice </vt:lpstr>
      <vt:lpstr>Part 3: Providing Honest and Constructive Feedback   From Score to Rationale   </vt:lpstr>
      <vt:lpstr>Part 3: Honesty in Evaluation Honesty means rating what you observed, not what you assume or how much you like someone.   Take note of the following to ensure honesty in your evaluation. </vt:lpstr>
      <vt:lpstr>To provide constructive written feedback, consider the following aspects(see example in handout) </vt:lpstr>
      <vt:lpstr>Activity 3: Let’s Practice  </vt:lpstr>
      <vt:lpstr>Closing Reflection </vt:lpstr>
    </vt:vector>
  </TitlesOfParts>
  <Company>DEAP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Self-and-Peer Feedback Rubric Training</dc:title>
  <dc:subject>Training on the Use of a Self-and-Peer Feedback Rubric</dc:subject>
  <dc:creator>DEAP Training</dc:creator>
  <cp:lastModifiedBy>Marisa E Exter</cp:lastModifiedBy>
  <cp:revision>19</cp:revision>
  <dcterms:created xsi:type="dcterms:W3CDTF">2026-07-17T05:28:22Z</dcterms:created>
  <dcterms:modified xsi:type="dcterms:W3CDTF">2026-08-31T15:09:37Z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5C909FC7-62F6-40D8-B7F5-C4281ECFB108</vt:lpwstr>
  </property>
  <property fmtid="{D5CDD505-2E9C-101B-9397-08002B2CF9AE}" pid="3" name="ArticulatePath">
    <vt:lpwstr>Self_and_Peer_Feedback_Rubric_Training</vt:lpwstr>
  </property>
</Properties>
</file>